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  <p:sldMasterId id="2147483817" r:id="rId2"/>
    <p:sldMasterId id="2147483829" r:id="rId3"/>
  </p:sldMasterIdLst>
  <p:notesMasterIdLst>
    <p:notesMasterId r:id="rId53"/>
  </p:notesMasterIdLst>
  <p:handoutMasterIdLst>
    <p:handoutMasterId r:id="rId54"/>
  </p:handoutMasterIdLst>
  <p:sldIdLst>
    <p:sldId id="600" r:id="rId4"/>
    <p:sldId id="601" r:id="rId5"/>
    <p:sldId id="570" r:id="rId6"/>
    <p:sldId id="543" r:id="rId7"/>
    <p:sldId id="556" r:id="rId8"/>
    <p:sldId id="603" r:id="rId9"/>
    <p:sldId id="602" r:id="rId10"/>
    <p:sldId id="546" r:id="rId11"/>
    <p:sldId id="604" r:id="rId12"/>
    <p:sldId id="549" r:id="rId13"/>
    <p:sldId id="490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452" r:id="rId23"/>
    <p:sldId id="613" r:id="rId24"/>
    <p:sldId id="481" r:id="rId25"/>
    <p:sldId id="458" r:id="rId26"/>
    <p:sldId id="588" r:id="rId27"/>
    <p:sldId id="622" r:id="rId28"/>
    <p:sldId id="574" r:id="rId29"/>
    <p:sldId id="623" r:id="rId30"/>
    <p:sldId id="624" r:id="rId31"/>
    <p:sldId id="626" r:id="rId32"/>
    <p:sldId id="625" r:id="rId33"/>
    <p:sldId id="614" r:id="rId34"/>
    <p:sldId id="459" r:id="rId35"/>
    <p:sldId id="615" r:id="rId36"/>
    <p:sldId id="616" r:id="rId37"/>
    <p:sldId id="617" r:id="rId38"/>
    <p:sldId id="618" r:id="rId39"/>
    <p:sldId id="619" r:id="rId40"/>
    <p:sldId id="461" r:id="rId41"/>
    <p:sldId id="620" r:id="rId42"/>
    <p:sldId id="621" r:id="rId43"/>
    <p:sldId id="522" r:id="rId44"/>
    <p:sldId id="530" r:id="rId45"/>
    <p:sldId id="596" r:id="rId46"/>
    <p:sldId id="535" r:id="rId47"/>
    <p:sldId id="582" r:id="rId48"/>
    <p:sldId id="629" r:id="rId49"/>
    <p:sldId id="627" r:id="rId50"/>
    <p:sldId id="527" r:id="rId51"/>
    <p:sldId id="628" r:id="rId52"/>
  </p:sldIdLst>
  <p:sldSz cx="12192000" cy="6858000"/>
  <p:notesSz cx="7315200" cy="9601200"/>
  <p:custDataLst>
    <p:tags r:id="rId5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8E8E8E"/>
    <a:srgbClr val="FFFFFF"/>
    <a:srgbClr val="B7B7B7"/>
    <a:srgbClr val="585856"/>
    <a:srgbClr val="FFFFCC"/>
    <a:srgbClr val="CCFFCC"/>
    <a:srgbClr val="FFCCFF"/>
    <a:srgbClr val="FFCC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79268" autoAdjust="0"/>
  </p:normalViewPr>
  <p:slideViewPr>
    <p:cSldViewPr>
      <p:cViewPr>
        <p:scale>
          <a:sx n="94" d="100"/>
          <a:sy n="94" d="100"/>
        </p:scale>
        <p:origin x="63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tags" Target="tags/tag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Custo da busca = 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20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Importante ressaltar: implementar</a:t>
            </a:r>
            <a:r>
              <a:rPr lang="pt-BR" baseline="0" dirty="0" smtClean="0"/>
              <a:t> como conjunto, não como lista!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43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C(2+1) não poderia ser mais visitado pois </a:t>
            </a:r>
            <a:r>
              <a:rPr lang="pt-BR" smtClean="0"/>
              <a:t>já foi anteriormente!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CMBX10" charset="0"/>
              </a:rPr>
              <a:t>a) </a:t>
            </a:r>
            <a:r>
              <a:rPr lang="pt-BR" dirty="0" err="1" smtClean="0">
                <a:latin typeface="CMR10" charset="0"/>
              </a:rPr>
              <a:t>Uniform-Cost</a:t>
            </a:r>
            <a:r>
              <a:rPr lang="pt-BR" dirty="0" smtClean="0">
                <a:latin typeface="CMR10" charset="0"/>
              </a:rPr>
              <a:t> </a:t>
            </a:r>
            <a:r>
              <a:rPr lang="pt-BR" dirty="0" err="1" smtClean="0">
                <a:latin typeface="CMR10" charset="0"/>
              </a:rPr>
              <a:t>Search</a:t>
            </a:r>
            <a:r>
              <a:rPr lang="pt-BR" dirty="0" smtClean="0">
                <a:latin typeface="CMR10" charset="0"/>
              </a:rPr>
              <a:t> </a:t>
            </a:r>
          </a:p>
          <a:p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States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Expanded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: Start, A,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, C,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  <a:endParaRPr lang="pt-BR" dirty="0" smtClean="0"/>
          </a:p>
          <a:p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Path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Returned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: Start-A-C-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</a:p>
          <a:p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)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Greedy</a:t>
            </a:r>
            <a:endParaRPr lang="pt-BR" dirty="0" smtClean="0">
              <a:solidFill>
                <a:srgbClr val="0000FF"/>
              </a:solidFill>
              <a:latin typeface="CMR10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States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Expanded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Path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Returned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c) A⋆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search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States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Expanded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Start, A,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C,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   vs.  Start,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C,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endParaRPr lang="pt-BR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Path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Returned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Start-A-C-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endParaRPr lang="pt-BR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9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CMBX10" charset="0"/>
              </a:rPr>
              <a:t>a) </a:t>
            </a:r>
            <a:r>
              <a:rPr lang="pt-BR" dirty="0" err="1" smtClean="0">
                <a:latin typeface="CMR10" charset="0"/>
              </a:rPr>
              <a:t>Uniform-Cost</a:t>
            </a:r>
            <a:r>
              <a:rPr lang="pt-BR" dirty="0" smtClean="0">
                <a:latin typeface="CMR10" charset="0"/>
              </a:rPr>
              <a:t> </a:t>
            </a:r>
            <a:r>
              <a:rPr lang="pt-BR" dirty="0" err="1" smtClean="0">
                <a:latin typeface="CMR10" charset="0"/>
              </a:rPr>
              <a:t>Search</a:t>
            </a:r>
            <a:r>
              <a:rPr lang="pt-BR" dirty="0" smtClean="0">
                <a:latin typeface="CMR10" charset="0"/>
              </a:rPr>
              <a:t> </a:t>
            </a:r>
          </a:p>
          <a:p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States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Expanded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: Start, A,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, C,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  <a:endParaRPr lang="pt-BR" dirty="0" smtClean="0"/>
          </a:p>
          <a:p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Path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Returned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: Start-A-C-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 </a:t>
            </a:r>
          </a:p>
          <a:p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dirty="0" smtClean="0">
                <a:solidFill>
                  <a:srgbClr val="0000FF"/>
                </a:solidFill>
                <a:latin typeface="CMR10" charset="0"/>
              </a:rPr>
              <a:t>) </a:t>
            </a:r>
            <a:r>
              <a:rPr lang="pt-BR" dirty="0" err="1" smtClean="0">
                <a:solidFill>
                  <a:srgbClr val="0000FF"/>
                </a:solidFill>
                <a:latin typeface="CMR10" charset="0"/>
              </a:rPr>
              <a:t>Greedy</a:t>
            </a:r>
            <a:endParaRPr lang="pt-BR" dirty="0" smtClean="0">
              <a:solidFill>
                <a:srgbClr val="0000FF"/>
              </a:solidFill>
              <a:latin typeface="CMR10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States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Expanded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Path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Returned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c) A⋆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search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States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Expanded</a:t>
            </a:r>
            <a:r>
              <a:rPr lang="pt-BR" sz="1200" kern="120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</a:t>
            </a:r>
            <a:r>
              <a:rPr lang="pt-BR" sz="1200" kern="120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Start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C,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endParaRPr lang="pt-BR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Path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Returned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 Start-A-C-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Goal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endParaRPr lang="pt-BR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411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2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caminho passando</a:t>
            </a:r>
            <a:r>
              <a:rPr lang="pt-BR" baseline="0" dirty="0" smtClean="0"/>
              <a:t> por </a:t>
            </a:r>
            <a:r>
              <a:rPr lang="pt-BR" baseline="0" dirty="0" err="1" smtClean="0"/>
              <a:t>Rimnicu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Vilcea</a:t>
            </a:r>
            <a:r>
              <a:rPr lang="pt-BR" baseline="0" dirty="0" smtClean="0"/>
              <a:t> e Pitesti é menos custoso na realidade.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7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200" dirty="0" smtClean="0">
                <a:latin typeface="Calibri"/>
                <a:cs typeface="Calibri"/>
              </a:rPr>
              <a:t>O que </a:t>
            </a:r>
            <a:r>
              <a:rPr lang="en-US" sz="1200" dirty="0" err="1" smtClean="0">
                <a:latin typeface="Calibri"/>
                <a:cs typeface="Calibri"/>
              </a:rPr>
              <a:t>deu</a:t>
            </a:r>
            <a:r>
              <a:rPr lang="en-US" sz="1200" dirty="0" smtClean="0">
                <a:latin typeface="Calibri"/>
                <a:cs typeface="Calibri"/>
              </a:rPr>
              <a:t> </a:t>
            </a:r>
            <a:r>
              <a:rPr lang="en-US" sz="1200" dirty="0" err="1" smtClean="0">
                <a:latin typeface="Calibri"/>
                <a:cs typeface="Calibri"/>
              </a:rPr>
              <a:t>errado</a:t>
            </a:r>
            <a:r>
              <a:rPr lang="en-US" sz="1200" dirty="0" smtClean="0">
                <a:latin typeface="Calibri"/>
                <a:cs typeface="Calibri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sz="1200" dirty="0" err="1" smtClean="0">
                <a:latin typeface="Calibri"/>
                <a:cs typeface="Calibri"/>
              </a:rPr>
              <a:t>Custo</a:t>
            </a:r>
            <a:r>
              <a:rPr lang="en-US" sz="1200" dirty="0" smtClean="0">
                <a:latin typeface="Calibri"/>
                <a:cs typeface="Calibri"/>
              </a:rPr>
              <a:t> real </a:t>
            </a:r>
            <a:r>
              <a:rPr lang="en-US" sz="1200" dirty="0" err="1" smtClean="0">
                <a:latin typeface="Calibri"/>
                <a:cs typeface="Calibri"/>
              </a:rPr>
              <a:t>ao</a:t>
            </a:r>
            <a:r>
              <a:rPr lang="en-US" sz="1200" dirty="0" smtClean="0">
                <a:latin typeface="Calibri"/>
                <a:cs typeface="Calibri"/>
              </a:rPr>
              <a:t> </a:t>
            </a:r>
            <a:r>
              <a:rPr lang="en-US" sz="1200" dirty="0" err="1" smtClean="0">
                <a:latin typeface="Calibri"/>
                <a:cs typeface="Calibri"/>
              </a:rPr>
              <a:t>objetivo</a:t>
            </a:r>
            <a:r>
              <a:rPr lang="en-US" sz="1200" dirty="0" smtClean="0">
                <a:latin typeface="Calibri"/>
                <a:cs typeface="Calibri"/>
              </a:rPr>
              <a:t> &lt; </a:t>
            </a:r>
            <a:r>
              <a:rPr lang="en-US" sz="1200" dirty="0" err="1" smtClean="0">
                <a:latin typeface="Calibri"/>
                <a:cs typeface="Calibri"/>
              </a:rPr>
              <a:t>estimado</a:t>
            </a:r>
            <a:r>
              <a:rPr lang="en-US" sz="1200" dirty="0" smtClean="0">
                <a:latin typeface="Calibri"/>
                <a:cs typeface="Calibri"/>
              </a:rPr>
              <a:t> !!! </a:t>
            </a:r>
            <a:r>
              <a:rPr lang="en-US" sz="12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200" dirty="0" err="1" smtClean="0">
                <a:latin typeface="Calibri"/>
                <a:cs typeface="Calibri"/>
                <a:sym typeface="Wingdings"/>
              </a:rPr>
              <a:t>errado</a:t>
            </a: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4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charset="0"/>
              </a:rPr>
              <a:pPr>
                <a:defRPr/>
              </a:pPr>
              <a:t>‹n.º›</a:t>
            </a:fld>
            <a:endParaRPr lang="en-US">
              <a:solidFill>
                <a:prstClr val="black">
                  <a:tint val="75000"/>
                </a:prst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9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lattes.cnpq.br/616637267359607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attes.cnpq.br/6166372673596072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Relationship Id="rId9" Type="http://schemas.openxmlformats.org/officeDocument/2006/relationships/slideLayout" Target="../slideLayouts/slideLayout17.xml"/><Relationship Id="rId10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hyperlink" Target="http://www.saense.com.br/" TargetMode="External"/><Relationship Id="rId5" Type="http://schemas.openxmlformats.org/officeDocument/2006/relationships/hyperlink" Target="https://www.facebook.com/saense/" TargetMode="External"/><Relationship Id="rId6" Type="http://schemas.openxmlformats.org/officeDocument/2006/relationships/hyperlink" Target="http://www.saense.com.br/autores/artigos-publicados-por-hendrik-macedo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4.w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COMP0271: </a:t>
            </a:r>
            <a:r>
              <a:rPr lang="en-US" dirty="0" err="1" smtClean="0"/>
              <a:t>Inteligência</a:t>
            </a:r>
            <a:r>
              <a:rPr lang="en-US" dirty="0" smtClean="0"/>
              <a:t> Artificial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Professor: Hendrik </a:t>
            </a:r>
            <a:r>
              <a:rPr lang="en-US" sz="2400" dirty="0" err="1" smtClean="0">
                <a:latin typeface="Calibri"/>
                <a:cs typeface="Calibri"/>
              </a:rPr>
              <a:t>Macedo</a:t>
            </a:r>
            <a:endParaRPr lang="en-US" sz="2400" dirty="0" smtClean="0">
              <a:latin typeface="Calibri"/>
              <a:cs typeface="Calibri"/>
            </a:endParaRPr>
          </a:p>
          <a:p>
            <a:pPr algn="r">
              <a:spcBef>
                <a:spcPct val="50000"/>
              </a:spcBef>
            </a:pPr>
            <a:r>
              <a:rPr lang="en-US" sz="2400" dirty="0" err="1" smtClean="0">
                <a:latin typeface="Calibri"/>
                <a:cs typeface="Calibri"/>
              </a:rPr>
              <a:t>Universidade</a:t>
            </a:r>
            <a:r>
              <a:rPr lang="en-US" sz="2400" dirty="0" smtClean="0">
                <a:latin typeface="Calibri"/>
                <a:cs typeface="Calibri"/>
              </a:rPr>
              <a:t> Federal de Sergipe, </a:t>
            </a:r>
            <a:r>
              <a:rPr lang="en-US" sz="2400" dirty="0" err="1" smtClean="0">
                <a:latin typeface="Calibri"/>
                <a:cs typeface="Calibri"/>
              </a:rPr>
              <a:t>Brasil</a:t>
            </a: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err="1" smtClean="0"/>
              <a:t>Busca</a:t>
            </a:r>
            <a:r>
              <a:rPr lang="en-US" sz="4300" dirty="0" smtClean="0"/>
              <a:t> com </a:t>
            </a:r>
            <a:r>
              <a:rPr lang="en-US" sz="4300" dirty="0" err="1" smtClean="0"/>
              <a:t>informação</a:t>
            </a:r>
            <a:endParaRPr lang="en-US" sz="4300" dirty="0" smtClean="0"/>
          </a:p>
        </p:txBody>
      </p:sp>
    </p:spTree>
    <p:extLst>
      <p:ext uri="{BB962C8B-B14F-4D97-AF65-F5344CB8AC3E}">
        <p14:creationId xmlns:p14="http://schemas.microsoft.com/office/powerpoint/2010/main" val="3520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6324600" cy="5057870"/>
          </a:xfrm>
          <a:prstGeom prst="rect">
            <a:avLst/>
          </a:prstGeom>
        </p:spPr>
      </p:pic>
      <p:sp>
        <p:nvSpPr>
          <p:cNvPr id="7" name="Text Box 73"/>
          <p:cNvSpPr txBox="1">
            <a:spLocks noChangeArrowheads="1"/>
          </p:cNvSpPr>
          <p:nvPr/>
        </p:nvSpPr>
        <p:spPr bwMode="auto">
          <a:xfrm>
            <a:off x="7391400" y="1406802"/>
            <a:ext cx="4495800" cy="526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 smtClean="0">
                <a:solidFill>
                  <a:srgbClr val="70AD47">
                    <a:lumMod val="75000"/>
                  </a:srgbClr>
                </a:solidFill>
                <a:cs typeface="Arial" charset="0"/>
              </a:rPr>
              <a:t>Estratégia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: </a:t>
            </a:r>
            <a:r>
              <a:rPr lang="en-US" sz="3200" i="1" dirty="0" err="1" smtClean="0">
                <a:solidFill>
                  <a:srgbClr val="ED7D31"/>
                </a:solidFill>
                <a:cs typeface="Arial" charset="0"/>
              </a:rPr>
              <a:t>expandir</a:t>
            </a:r>
            <a:r>
              <a:rPr lang="en-US" sz="3200" i="1" dirty="0" smtClean="0">
                <a:solidFill>
                  <a:srgbClr val="ED7D31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primeiramente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um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nó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cuja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4000" i="1" dirty="0" err="1" smtClean="0">
                <a:solidFill>
                  <a:prstClr val="black"/>
                </a:solidFill>
                <a:cs typeface="Arial" charset="0"/>
              </a:rPr>
              <a:t>estimativa</a:t>
            </a:r>
            <a:r>
              <a:rPr lang="en-US" sz="40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4000" i="1" dirty="0" err="1" smtClean="0">
                <a:solidFill>
                  <a:prstClr val="black"/>
                </a:solidFill>
                <a:cs typeface="Arial" charset="0"/>
              </a:rPr>
              <a:t>somada</a:t>
            </a:r>
            <a:r>
              <a:rPr lang="en-US" sz="40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4000" i="1" dirty="0" err="1" smtClean="0">
                <a:solidFill>
                  <a:prstClr val="black"/>
                </a:solidFill>
                <a:cs typeface="Arial" charset="0"/>
              </a:rPr>
              <a:t>ao</a:t>
            </a:r>
            <a:r>
              <a:rPr lang="en-US" sz="40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4000" i="1" dirty="0" err="1" smtClean="0">
                <a:solidFill>
                  <a:prstClr val="black"/>
                </a:solidFill>
                <a:cs typeface="Arial" charset="0"/>
              </a:rPr>
              <a:t>custo</a:t>
            </a:r>
            <a:r>
              <a:rPr lang="en-US" sz="4000" i="1" dirty="0" smtClean="0">
                <a:solidFill>
                  <a:prstClr val="black"/>
                </a:solidFill>
                <a:cs typeface="Arial" charset="0"/>
              </a:rPr>
              <a:t> real </a:t>
            </a:r>
            <a:r>
              <a:rPr lang="en-US" sz="3200" i="1" dirty="0" err="1">
                <a:solidFill>
                  <a:prstClr val="black"/>
                </a:solidFill>
                <a:cs typeface="Arial" charset="0"/>
              </a:rPr>
              <a:t>seja</a:t>
            </a:r>
            <a:r>
              <a:rPr lang="en-US" sz="3200" i="1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>
                <a:solidFill>
                  <a:prstClr val="black"/>
                </a:solidFill>
                <a:cs typeface="Arial" charset="0"/>
              </a:rPr>
              <a:t>menor</a:t>
            </a:r>
            <a:endParaRPr lang="en-US" sz="3200" i="1" dirty="0">
              <a:solidFill>
                <a:prstClr val="black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3200" i="1" dirty="0" err="1" smtClean="0">
                <a:solidFill>
                  <a:srgbClr val="4472C4"/>
                </a:solidFill>
                <a:cs typeface="Arial" charset="0"/>
              </a:rPr>
              <a:t>Fronteira</a:t>
            </a:r>
            <a:r>
              <a:rPr lang="en-US" sz="3200" i="1" dirty="0" smtClean="0">
                <a:solidFill>
                  <a:srgbClr val="4472C4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é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uma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u="sng" dirty="0" smtClean="0">
                <a:solidFill>
                  <a:prstClr val="black"/>
                </a:solidFill>
                <a:cs typeface="Arial" charset="0"/>
              </a:rPr>
              <a:t>Fila de </a:t>
            </a:r>
            <a:r>
              <a:rPr lang="en-US" sz="3200" i="1" u="sng" dirty="0" err="1" smtClean="0">
                <a:solidFill>
                  <a:prstClr val="black"/>
                </a:solidFill>
                <a:cs typeface="Arial" charset="0"/>
              </a:rPr>
              <a:t>prioridade</a:t>
            </a:r>
            <a:r>
              <a:rPr lang="en-US" sz="3200" i="1" u="sng" dirty="0" smtClean="0">
                <a:solidFill>
                  <a:prstClr val="black"/>
                </a:solidFill>
                <a:cs typeface="Arial" charset="0"/>
              </a:rPr>
              <a:t/>
            </a:r>
            <a:br>
              <a:rPr lang="en-US" sz="3200" i="1" u="sng" dirty="0" smtClean="0">
                <a:solidFill>
                  <a:prstClr val="black"/>
                </a:solidFill>
                <a:cs typeface="Arial" charset="0"/>
              </a:rPr>
            </a:b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(</a:t>
            </a:r>
            <a:r>
              <a:rPr lang="en-US" sz="3600" i="1" dirty="0" err="1" smtClean="0">
                <a:solidFill>
                  <a:prstClr val="black"/>
                </a:solidFill>
                <a:cs typeface="Arial" charset="0"/>
              </a:rPr>
              <a:t>prioridade</a:t>
            </a: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 = h(x) + </a:t>
            </a:r>
            <a:r>
              <a:rPr lang="en-US" sz="3600" i="1" dirty="0" err="1" smtClean="0">
                <a:solidFill>
                  <a:prstClr val="black"/>
                </a:solidFill>
                <a:cs typeface="Arial" charset="0"/>
              </a:rPr>
              <a:t>custo</a:t>
            </a: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 real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3200" i="1" dirty="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321316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635516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A* = UCS +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914400" y="1428692"/>
            <a:ext cx="11277600" cy="50292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ordena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por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custo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do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caminho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: </a:t>
            </a:r>
            <a:r>
              <a:rPr lang="en-US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cost:  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ordena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por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proximidade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do </a:t>
            </a:r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objetivo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: </a:t>
            </a:r>
            <a:r>
              <a:rPr lang="en-US" i="1" dirty="0" smtClean="0">
                <a:solidFill>
                  <a:schemeClr val="tx2"/>
                </a:solidFill>
                <a:latin typeface="Calibri"/>
                <a:cs typeface="Calibri"/>
              </a:rPr>
              <a:t>forward cost:  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b="1" dirty="0" smtClean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ordena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pela soma: f(n) = g(n) + h(n)</a:t>
            </a:r>
            <a:endParaRPr lang="en-US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50071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4092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473717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464317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626117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92444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56871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854717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53404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92444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473717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626117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321316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549916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997217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5235717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50071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321316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44844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92444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31783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3178317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483117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321317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762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762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762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3244992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321316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762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762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762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6449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32545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41689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50833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41689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41689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50833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50833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997716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3102116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711716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6261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6261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711716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711716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6261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54051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492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3080032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40165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908832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4092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9309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994432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985032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845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30033" y="-2466018"/>
            <a:ext cx="6703334" cy="116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589" y="-1955131"/>
            <a:ext cx="7018421" cy="10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82053" y="-1778218"/>
            <a:ext cx="6980294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68926" y="-1868361"/>
            <a:ext cx="7025550" cy="107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1722" y="-1595477"/>
            <a:ext cx="6878634" cy="100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408" y="-1612492"/>
            <a:ext cx="6864986" cy="101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39663" y="-1676400"/>
            <a:ext cx="6912676" cy="102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62876" y="-2346771"/>
            <a:ext cx="6847249" cy="115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: </a:t>
            </a:r>
            <a:r>
              <a:rPr lang="en-US" dirty="0" err="1" smtClean="0"/>
              <a:t>observações</a:t>
            </a:r>
            <a:endParaRPr lang="en-US" dirty="0" smtClean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UCS </a:t>
            </a:r>
            <a:r>
              <a:rPr lang="en-US" sz="2800" dirty="0" err="1" smtClean="0"/>
              <a:t>explora</a:t>
            </a:r>
            <a:r>
              <a:rPr lang="en-US" sz="2800" dirty="0" smtClean="0"/>
              <a:t> </a:t>
            </a:r>
            <a:r>
              <a:rPr lang="en-US" sz="2800" dirty="0" err="1" smtClean="0"/>
              <a:t>contornos</a:t>
            </a:r>
            <a:r>
              <a:rPr lang="en-US" sz="2800" dirty="0" smtClean="0"/>
              <a:t> de </a:t>
            </a:r>
            <a:r>
              <a:rPr lang="en-US" sz="2800" dirty="0" err="1" smtClean="0"/>
              <a:t>custos</a:t>
            </a:r>
            <a:r>
              <a:rPr lang="en-US" sz="2800" dirty="0" smtClean="0"/>
              <a:t> </a:t>
            </a:r>
            <a:r>
              <a:rPr lang="en-US" sz="2800" dirty="0" err="1" smtClean="0"/>
              <a:t>crescentes</a:t>
            </a: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UCS </a:t>
            </a:r>
            <a:r>
              <a:rPr lang="en-US" sz="2800" dirty="0" err="1" smtClean="0"/>
              <a:t>é</a:t>
            </a:r>
            <a:r>
              <a:rPr lang="en-US" sz="2800" dirty="0" smtClean="0"/>
              <a:t> </a:t>
            </a:r>
            <a:r>
              <a:rPr lang="en-US" sz="2800" dirty="0" err="1" smtClean="0"/>
              <a:t>completo</a:t>
            </a:r>
            <a:r>
              <a:rPr lang="en-US" sz="2800" dirty="0" smtClean="0"/>
              <a:t> e </a:t>
            </a:r>
            <a:r>
              <a:rPr lang="en-US" sz="2800" dirty="0" err="1" smtClean="0"/>
              <a:t>ótimo</a:t>
            </a:r>
            <a:r>
              <a:rPr lang="en-US" sz="2800" dirty="0" smtClean="0"/>
              <a:t> (BOM)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UCS </a:t>
            </a:r>
            <a:r>
              <a:rPr lang="en-US" sz="2800" dirty="0" err="1" smtClean="0"/>
              <a:t>explora</a:t>
            </a:r>
            <a:r>
              <a:rPr lang="en-US" sz="2800" dirty="0" smtClean="0"/>
              <a:t> </a:t>
            </a:r>
            <a:r>
              <a:rPr lang="en-US" sz="2800" dirty="0" err="1" smtClean="0"/>
              <a:t>opções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todas</a:t>
            </a:r>
            <a:r>
              <a:rPr lang="en-US" sz="2800" dirty="0" smtClean="0"/>
              <a:t> as </a:t>
            </a:r>
            <a:r>
              <a:rPr lang="en-US" sz="2800" dirty="0" err="1" smtClean="0"/>
              <a:t>direções</a:t>
            </a:r>
            <a:r>
              <a:rPr lang="en-US" sz="2800" dirty="0" smtClean="0"/>
              <a:t> (</a:t>
            </a:r>
            <a:r>
              <a:rPr lang="en-US" sz="4000" dirty="0" err="1"/>
              <a:t>n</a:t>
            </a:r>
            <a:r>
              <a:rPr lang="en-US" sz="4000" dirty="0" err="1" smtClean="0"/>
              <a:t>ão</a:t>
            </a:r>
            <a:r>
              <a:rPr lang="en-US" sz="4000" dirty="0" smtClean="0"/>
              <a:t> </a:t>
            </a:r>
            <a:r>
              <a:rPr lang="en-US" sz="4000" dirty="0" err="1" smtClean="0"/>
              <a:t>há</a:t>
            </a:r>
            <a:r>
              <a:rPr lang="en-US" sz="4000" dirty="0" smtClean="0"/>
              <a:t> </a:t>
            </a:r>
            <a:r>
              <a:rPr lang="en-US" sz="4000" dirty="0" err="1" smtClean="0"/>
              <a:t>dica</a:t>
            </a:r>
            <a:r>
              <a:rPr lang="en-US" sz="4000" dirty="0" smtClean="0"/>
              <a:t> </a:t>
            </a:r>
            <a:r>
              <a:rPr lang="en-US" sz="2800" dirty="0" err="1" smtClean="0"/>
              <a:t>sobre</a:t>
            </a:r>
            <a:r>
              <a:rPr lang="en-US" sz="2800" dirty="0" smtClean="0"/>
              <a:t> local do </a:t>
            </a:r>
            <a:r>
              <a:rPr lang="en-US" sz="2800" dirty="0" err="1" smtClean="0"/>
              <a:t>estado</a:t>
            </a:r>
            <a:r>
              <a:rPr lang="en-US" sz="2800" dirty="0" smtClean="0"/>
              <a:t> </a:t>
            </a:r>
            <a:r>
              <a:rPr lang="en-US" sz="2800" dirty="0" err="1" smtClean="0"/>
              <a:t>objetivo</a:t>
            </a:r>
            <a:r>
              <a:rPr lang="en-US" sz="2800" dirty="0" smtClean="0"/>
              <a:t>)</a:t>
            </a:r>
            <a:r>
              <a:rPr lang="en-US" dirty="0"/>
              <a:t> </a:t>
            </a:r>
            <a:r>
              <a:rPr lang="en-US" dirty="0" smtClean="0"/>
              <a:t>(RUIM)</a:t>
            </a:r>
            <a:endParaRPr lang="en-US" sz="24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99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A* </a:t>
            </a:r>
            <a:r>
              <a:rPr lang="en-US" sz="4000" dirty="0">
                <a:latin typeface="Calibri"/>
                <a:cs typeface="Calibri"/>
              </a:rPr>
              <a:t>:</a:t>
            </a:r>
            <a:r>
              <a:rPr lang="en-US" sz="4000" dirty="0" smtClean="0">
                <a:latin typeface="Calibri"/>
                <a:cs typeface="Calibri"/>
              </a:rPr>
              <a:t> </a:t>
            </a:r>
            <a:r>
              <a:rPr lang="en-US" sz="4000" dirty="0" err="1" smtClean="0">
                <a:latin typeface="Calibri"/>
                <a:cs typeface="Calibri"/>
              </a:rPr>
              <a:t>Otimalidade</a:t>
            </a:r>
            <a:r>
              <a:rPr lang="en-US" sz="4000" dirty="0" smtClean="0"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A* : </a:t>
            </a:r>
            <a:r>
              <a:rPr lang="en-US" sz="4000" dirty="0" err="1" smtClean="0">
                <a:latin typeface="Calibri"/>
                <a:cs typeface="Calibri"/>
              </a:rPr>
              <a:t>Otimalidade</a:t>
            </a:r>
            <a:r>
              <a:rPr lang="en-US" sz="4000" dirty="0" smtClean="0">
                <a:latin typeface="Calibri"/>
                <a:cs typeface="Calibri"/>
              </a:rPr>
              <a:t>?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562600" y="2514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534400" y="4000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590800" y="3886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657600" y="2514599"/>
            <a:ext cx="4572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620000" y="2514599"/>
            <a:ext cx="4572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486400" y="2057399"/>
            <a:ext cx="9144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220200" y="4050269"/>
            <a:ext cx="9144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-228600" y="48006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276600" y="3962399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Calibri"/>
                <a:cs typeface="Calibri"/>
              </a:rPr>
              <a:t>h</a:t>
            </a:r>
            <a:r>
              <a:rPr lang="en-US" sz="2800" dirty="0">
                <a:latin typeface="Calibri"/>
                <a:cs typeface="Calibri"/>
              </a:rPr>
              <a:t> = </a:t>
            </a:r>
            <a:r>
              <a:rPr lang="en-US" sz="28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5810250" y="1543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686176" y="2009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172200" y="2800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2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017" y="3442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dirty="0" err="1" smtClean="0">
                <a:solidFill>
                  <a:srgbClr val="C00000"/>
                </a:solidFill>
              </a:rPr>
              <a:t>Admissibilidade</a:t>
            </a:r>
            <a:endParaRPr lang="en-US" sz="5400" dirty="0" smtClean="0">
              <a:solidFill>
                <a:srgbClr val="C0000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Heuristica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i="1" dirty="0" err="1" smtClean="0">
                <a:solidFill>
                  <a:srgbClr val="C00000"/>
                </a:solidFill>
              </a:rPr>
              <a:t>admissível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otimista</a:t>
            </a:r>
            <a:r>
              <a:rPr lang="en-US" dirty="0" smtClean="0"/>
              <a:t>) se: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onde</a:t>
            </a:r>
            <a:r>
              <a:rPr lang="en-US" dirty="0" smtClean="0"/>
              <a:t>                   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custo</a:t>
            </a:r>
            <a:r>
              <a:rPr lang="en-US" dirty="0" smtClean="0"/>
              <a:t> real para o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próximo</a:t>
            </a:r>
            <a:r>
              <a:rPr lang="en-US" dirty="0" smtClean="0"/>
              <a:t> (</a:t>
            </a:r>
            <a:r>
              <a:rPr lang="en-US" sz="3200" dirty="0" err="1" smtClean="0"/>
              <a:t>não</a:t>
            </a:r>
            <a:r>
              <a:rPr lang="en-US" sz="3200" dirty="0" smtClean="0"/>
              <a:t> </a:t>
            </a:r>
            <a:r>
              <a:rPr lang="en-US" sz="3200" dirty="0" err="1"/>
              <a:t>superestima</a:t>
            </a:r>
            <a:r>
              <a:rPr lang="en-US" dirty="0"/>
              <a:t> o </a:t>
            </a:r>
            <a:r>
              <a:rPr lang="en-US" dirty="0" err="1"/>
              <a:t>custo</a:t>
            </a:r>
            <a:r>
              <a:rPr lang="en-US" dirty="0"/>
              <a:t> real</a:t>
            </a:r>
            <a:r>
              <a:rPr lang="en-US" dirty="0" smtClean="0"/>
              <a:t>)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400800" y="1115005"/>
            <a:ext cx="5243893" cy="675512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2133600"/>
            <a:ext cx="1222431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581400" y="3657600"/>
            <a:ext cx="6107112" cy="2895600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8701087" y="49530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091487" y="17526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224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vs A* .: </a:t>
            </a:r>
            <a:r>
              <a:rPr lang="en-US" dirty="0" err="1" smtClean="0">
                <a:latin typeface="Calibri"/>
                <a:cs typeface="Calibri"/>
              </a:rPr>
              <a:t>expansão</a:t>
            </a:r>
            <a:r>
              <a:rPr lang="en-US" dirty="0" smtClean="0">
                <a:latin typeface="Calibri"/>
                <a:cs typeface="Calibri"/>
              </a:rPr>
              <a:t>, </a:t>
            </a:r>
            <a:r>
              <a:rPr lang="en-US" dirty="0" err="1" smtClean="0">
                <a:latin typeface="Calibri"/>
                <a:cs typeface="Calibri"/>
              </a:rPr>
              <a:t>curvas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contorno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8994775" y="25288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229600" y="26447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9921875" y="25511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9982200" y="26685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626476" y="21875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8929688" y="51943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077200" y="53340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9909175" y="51816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9917112" y="53295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8821737" y="50292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7" name="Freeform 88"/>
          <p:cNvSpPr>
            <a:spLocks/>
          </p:cNvSpPr>
          <p:nvPr/>
        </p:nvSpPr>
        <p:spPr bwMode="auto">
          <a:xfrm>
            <a:off x="2025656" y="1544443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Freeform 126"/>
          <p:cNvSpPr>
            <a:spLocks/>
          </p:cNvSpPr>
          <p:nvPr/>
        </p:nvSpPr>
        <p:spPr bwMode="auto">
          <a:xfrm>
            <a:off x="2559057" y="1507930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89"/>
          <p:cNvSpPr>
            <a:spLocks noChangeArrowheads="1"/>
          </p:cNvSpPr>
          <p:nvPr/>
        </p:nvSpPr>
        <p:spPr bwMode="auto">
          <a:xfrm>
            <a:off x="2919420" y="1900042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90"/>
          <p:cNvSpPr>
            <a:spLocks noChangeArrowheads="1"/>
          </p:cNvSpPr>
          <p:nvPr/>
        </p:nvSpPr>
        <p:spPr bwMode="auto">
          <a:xfrm>
            <a:off x="3395669" y="1890518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Text Box 91"/>
          <p:cNvSpPr txBox="1">
            <a:spLocks noChangeArrowheads="1"/>
          </p:cNvSpPr>
          <p:nvPr/>
        </p:nvSpPr>
        <p:spPr bwMode="auto">
          <a:xfrm>
            <a:off x="3049595" y="1750818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2" name="Freeform 92"/>
          <p:cNvSpPr>
            <a:spLocks/>
          </p:cNvSpPr>
          <p:nvPr/>
        </p:nvSpPr>
        <p:spPr bwMode="auto">
          <a:xfrm>
            <a:off x="3032131" y="1704780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Text Box 93"/>
          <p:cNvSpPr txBox="1">
            <a:spLocks noChangeArrowheads="1"/>
          </p:cNvSpPr>
          <p:nvPr/>
        </p:nvSpPr>
        <p:spPr bwMode="auto">
          <a:xfrm>
            <a:off x="3433769" y="1503169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4" name="Oval 95"/>
          <p:cNvSpPr>
            <a:spLocks noChangeArrowheads="1"/>
          </p:cNvSpPr>
          <p:nvPr/>
        </p:nvSpPr>
        <p:spPr bwMode="auto">
          <a:xfrm>
            <a:off x="3092457" y="292080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Oval 99"/>
          <p:cNvSpPr>
            <a:spLocks noChangeArrowheads="1"/>
          </p:cNvSpPr>
          <p:nvPr/>
        </p:nvSpPr>
        <p:spPr bwMode="auto">
          <a:xfrm>
            <a:off x="3151195" y="147459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6" name="Freeform 109"/>
          <p:cNvSpPr>
            <a:spLocks/>
          </p:cNvSpPr>
          <p:nvPr/>
        </p:nvSpPr>
        <p:spPr bwMode="auto">
          <a:xfrm>
            <a:off x="2081210" y="4063608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" name="Freeform 127"/>
          <p:cNvSpPr>
            <a:spLocks/>
          </p:cNvSpPr>
          <p:nvPr/>
        </p:nvSpPr>
        <p:spPr bwMode="auto">
          <a:xfrm>
            <a:off x="2919420" y="4062019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Oval 110"/>
          <p:cNvSpPr>
            <a:spLocks noChangeArrowheads="1"/>
          </p:cNvSpPr>
          <p:nvPr/>
        </p:nvSpPr>
        <p:spPr bwMode="auto">
          <a:xfrm>
            <a:off x="2974974" y="4419208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9" name="Oval 111"/>
          <p:cNvSpPr>
            <a:spLocks noChangeArrowheads="1"/>
          </p:cNvSpPr>
          <p:nvPr/>
        </p:nvSpPr>
        <p:spPr bwMode="auto">
          <a:xfrm>
            <a:off x="3451223" y="440968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Text Box 112"/>
          <p:cNvSpPr txBox="1">
            <a:spLocks noChangeArrowheads="1"/>
          </p:cNvSpPr>
          <p:nvPr/>
        </p:nvSpPr>
        <p:spPr bwMode="auto">
          <a:xfrm>
            <a:off x="3105149" y="4269983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1" name="Freeform 113"/>
          <p:cNvSpPr>
            <a:spLocks/>
          </p:cNvSpPr>
          <p:nvPr/>
        </p:nvSpPr>
        <p:spPr bwMode="auto">
          <a:xfrm>
            <a:off x="3087685" y="422394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Text Box 114"/>
          <p:cNvSpPr txBox="1">
            <a:spLocks noChangeArrowheads="1"/>
          </p:cNvSpPr>
          <p:nvPr/>
        </p:nvSpPr>
        <p:spPr bwMode="auto">
          <a:xfrm>
            <a:off x="3489323" y="4022333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33" name="Oval 116"/>
          <p:cNvSpPr>
            <a:spLocks noChangeArrowheads="1"/>
          </p:cNvSpPr>
          <p:nvPr/>
        </p:nvSpPr>
        <p:spPr bwMode="auto">
          <a:xfrm>
            <a:off x="3206749" y="3993758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4" name="Oval 115"/>
          <p:cNvSpPr>
            <a:spLocks noChangeArrowheads="1"/>
          </p:cNvSpPr>
          <p:nvPr/>
        </p:nvSpPr>
        <p:spPr bwMode="auto">
          <a:xfrm>
            <a:off x="3148011" y="543997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3925"/>
          </a:xfrm>
          <a:solidFill>
            <a:srgbClr val="FFFF00"/>
          </a:solidFill>
        </p:spPr>
        <p:txBody>
          <a:bodyPr/>
          <a:lstStyle/>
          <a:p>
            <a:r>
              <a:rPr lang="en-US" smtClean="0"/>
              <a:t>Q: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? A*, BFS, UCS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737"/>
            <a:ext cx="3946844" cy="3124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575050"/>
            <a:ext cx="3938734" cy="31305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417631" y="1843088"/>
            <a:ext cx="3950456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star_pacman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4" y="3429000"/>
            <a:ext cx="4999926" cy="29253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3925"/>
          </a:xfrm>
          <a:solidFill>
            <a:srgbClr val="FFFF00"/>
          </a:solidFill>
        </p:spPr>
        <p:txBody>
          <a:bodyPr/>
          <a:lstStyle/>
          <a:p>
            <a:r>
              <a:rPr lang="en-US" smtClean="0"/>
              <a:t>Q: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quem</a:t>
            </a:r>
            <a:r>
              <a:rPr lang="en-US" dirty="0" smtClean="0"/>
              <a:t>? A*, BFS, UCS</a:t>
            </a:r>
            <a:endParaRPr lang="en-US" dirty="0"/>
          </a:p>
        </p:txBody>
      </p:sp>
      <p:pic>
        <p:nvPicPr>
          <p:cNvPr id="7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89050"/>
            <a:ext cx="5147565" cy="288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45085"/>
            <a:ext cx="4945397" cy="280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7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658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A* para pathfinding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jogos</a:t>
            </a:r>
            <a:r>
              <a:rPr lang="en-US" dirty="0" smtClean="0"/>
              <a:t> .: World of Warcraft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5067300" cy="37973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72" y="1600200"/>
            <a:ext cx="5067300" cy="37973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221327" y="5943600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Navegação dos </a:t>
            </a:r>
            <a:r>
              <a:rPr lang="pt-BR" sz="2400" dirty="0" err="1" smtClean="0"/>
              <a:t>NPCs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658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A* para pathfinding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jogos</a:t>
            </a:r>
            <a:r>
              <a:rPr lang="en-US" dirty="0" smtClean="0"/>
              <a:t> .: World of Warcraft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92481"/>
            <a:ext cx="4770356" cy="38127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68361"/>
            <a:ext cx="4836413" cy="386553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813013" y="5943600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Navegação dos </a:t>
            </a:r>
            <a:r>
              <a:rPr lang="pt-BR" sz="2400" dirty="0" err="1" smtClean="0"/>
              <a:t>NPCs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154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8991600" cy="454121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pt-BR" dirty="0" smtClean="0"/>
              <a:t>RTS game </a:t>
            </a:r>
            <a:r>
              <a:rPr lang="pt-BR" dirty="0" err="1" smtClean="0"/>
              <a:t>engine</a:t>
            </a:r>
            <a:r>
              <a:rPr lang="pt-BR" dirty="0" smtClean="0"/>
              <a:t>: ORTS (competição anual)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7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27463" y="152401"/>
            <a:ext cx="7240137" cy="1828800"/>
          </a:xfrm>
        </p:spPr>
        <p:txBody>
          <a:bodyPr>
            <a:normAutofit/>
          </a:bodyPr>
          <a:lstStyle/>
          <a:p>
            <a:r>
              <a:rPr lang="pt-BR" sz="2400" b="1" dirty="0"/>
              <a:t>MACEDO, H. T. , </a:t>
            </a:r>
            <a:r>
              <a:rPr lang="pt-BR" sz="2400" dirty="0">
                <a:hlinkClick r:id="rId2" tooltip="Clique para visualizar o currículo"/>
              </a:rPr>
              <a:t>SILVA, A. S</a:t>
            </a:r>
            <a:r>
              <a:rPr lang="pt-BR" sz="2400" dirty="0" smtClean="0">
                <a:hlinkClick r:id="rId2" tooltip="Clique para visualizar o currículo"/>
              </a:rPr>
              <a:t>.</a:t>
            </a:r>
            <a:r>
              <a:rPr lang="pt-BR" sz="2400" dirty="0">
                <a:hlinkClick r:id="rId2" tooltip="Clique para visualizar o currículo"/>
              </a:rPr>
              <a:t> </a:t>
            </a:r>
            <a:r>
              <a:rPr lang="pt-BR" sz="2400" dirty="0" smtClean="0"/>
              <a:t> </a:t>
            </a:r>
            <a:r>
              <a:rPr lang="pt-BR" sz="2400" dirty="0" err="1" smtClean="0"/>
              <a:t>Personalized</a:t>
            </a:r>
            <a:r>
              <a:rPr lang="pt-BR" sz="2400" dirty="0" smtClean="0"/>
              <a:t> </a:t>
            </a:r>
            <a:r>
              <a:rPr lang="pt-BR" sz="2400" dirty="0"/>
              <a:t>Player </a:t>
            </a:r>
            <a:r>
              <a:rPr lang="pt-BR" sz="2400" dirty="0" err="1"/>
              <a:t>Character</a:t>
            </a:r>
            <a:r>
              <a:rPr lang="pt-BR" sz="2400" dirty="0"/>
              <a:t> in Real Time </a:t>
            </a:r>
            <a:r>
              <a:rPr lang="pt-BR" sz="2400" dirty="0" err="1"/>
              <a:t>Strategy</a:t>
            </a:r>
            <a:r>
              <a:rPr lang="pt-BR" sz="2400" dirty="0"/>
              <a:t> Games. </a:t>
            </a:r>
            <a:r>
              <a:rPr lang="pt-BR" sz="2400" dirty="0" err="1"/>
              <a:t>European</a:t>
            </a:r>
            <a:r>
              <a:rPr lang="pt-BR" sz="2400" dirty="0"/>
              <a:t> </a:t>
            </a:r>
            <a:r>
              <a:rPr lang="pt-BR" sz="2400" dirty="0" err="1"/>
              <a:t>Journal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Scientific</a:t>
            </a:r>
            <a:r>
              <a:rPr lang="pt-BR" sz="2400" dirty="0"/>
              <a:t> </a:t>
            </a:r>
            <a:r>
              <a:rPr lang="pt-BR" sz="2400" dirty="0" err="1"/>
              <a:t>Research</a:t>
            </a:r>
            <a:r>
              <a:rPr lang="pt-BR" sz="2400" dirty="0"/>
              <a:t>, v. 111, p. 530-551, </a:t>
            </a:r>
            <a:r>
              <a:rPr lang="pt-BR" sz="2400" dirty="0" err="1"/>
              <a:t>n</a:t>
            </a:r>
            <a:r>
              <a:rPr lang="pt-BR" sz="2400" dirty="0"/>
              <a:t>. 2013.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9" y="2133600"/>
            <a:ext cx="3417580" cy="36676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424" y="135341"/>
            <a:ext cx="4454549" cy="31051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170" y="3350147"/>
            <a:ext cx="7937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3819" y="-2666999"/>
            <a:ext cx="6844361" cy="121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14600"/>
            <a:ext cx="5825525" cy="3989751"/>
          </a:xfrm>
          <a:prstGeom prst="rect">
            <a:avLst/>
          </a:prstGeom>
        </p:spPr>
      </p:pic>
      <p:sp>
        <p:nvSpPr>
          <p:cNvPr id="9" name="Título 3"/>
          <p:cNvSpPr txBox="1">
            <a:spLocks/>
          </p:cNvSpPr>
          <p:nvPr/>
        </p:nvSpPr>
        <p:spPr>
          <a:xfrm>
            <a:off x="227463" y="152401"/>
            <a:ext cx="7240137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400" b="1" smtClean="0"/>
              <a:t>MACEDO, H. T. , </a:t>
            </a:r>
            <a:r>
              <a:rPr lang="pt-BR" sz="2400" smtClean="0">
                <a:hlinkClick r:id="rId3" tooltip="Clique para visualizar o currículo"/>
              </a:rPr>
              <a:t>SILVA, A. S. </a:t>
            </a:r>
            <a:r>
              <a:rPr lang="pt-BR" sz="2400" smtClean="0"/>
              <a:t> Personalized Player Character in Real Time Strategy Games. European Journal of Scientific Research, v. 111, p. 530-551, n. 2013.</a:t>
            </a:r>
            <a:endParaRPr lang="pt-BR" sz="24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39360" t="36294"/>
          <a:stretch/>
        </p:blipFill>
        <p:spPr>
          <a:xfrm>
            <a:off x="0" y="2667000"/>
            <a:ext cx="5966941" cy="26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99781" y="-1535702"/>
            <a:ext cx="6916238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441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dirty="0" err="1" smtClean="0">
                <a:solidFill>
                  <a:schemeClr val="accent5">
                    <a:lumMod val="75000"/>
                  </a:schemeClr>
                </a:solidFill>
              </a:rPr>
              <a:t>Admissibilidade</a:t>
            </a:r>
            <a:r>
              <a:rPr lang="en-US" sz="4800" dirty="0" smtClean="0"/>
              <a:t> da </a:t>
            </a:r>
            <a:r>
              <a:rPr lang="en-US" sz="4800" dirty="0" err="1" smtClean="0"/>
              <a:t>heurística</a:t>
            </a:r>
            <a:endParaRPr lang="en-US" sz="54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397000"/>
            <a:ext cx="11379200" cy="47291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 smtClean="0"/>
              <a:t>Maior</a:t>
            </a:r>
            <a:r>
              <a:rPr lang="en-US" sz="2800" dirty="0" smtClean="0"/>
              <a:t> parte do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resolver </a:t>
            </a:r>
            <a:r>
              <a:rPr lang="en-US" sz="2800" dirty="0" err="1" smtClean="0"/>
              <a:t>difíceis</a:t>
            </a:r>
            <a:r>
              <a:rPr lang="en-US" sz="2800" dirty="0" smtClean="0"/>
              <a:t> </a:t>
            </a:r>
            <a:r>
              <a:rPr lang="en-US" sz="2800" dirty="0" err="1" smtClean="0"/>
              <a:t>problemas</a:t>
            </a:r>
            <a:r>
              <a:rPr lang="en-US" sz="2800" dirty="0" smtClean="0"/>
              <a:t> de </a:t>
            </a:r>
            <a:r>
              <a:rPr lang="en-US" sz="2800" dirty="0" err="1" smtClean="0"/>
              <a:t>busca</a:t>
            </a:r>
            <a:r>
              <a:rPr lang="en-US" sz="2800" dirty="0" smtClean="0"/>
              <a:t> de forma </a:t>
            </a:r>
            <a:r>
              <a:rPr lang="en-US" sz="2800" dirty="0" err="1" smtClean="0"/>
              <a:t>ótima</a:t>
            </a:r>
            <a:r>
              <a:rPr lang="en-US" sz="2800" dirty="0" smtClean="0"/>
              <a:t> </a:t>
            </a:r>
            <a:r>
              <a:rPr lang="en-US" sz="2800" dirty="0" err="1" smtClean="0"/>
              <a:t>está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definir</a:t>
            </a:r>
            <a:r>
              <a:rPr lang="en-US" sz="2800" dirty="0" smtClean="0"/>
              <a:t> </a:t>
            </a:r>
            <a:r>
              <a:rPr lang="en-US" sz="2800" dirty="0" err="1" smtClean="0"/>
              <a:t>uma</a:t>
            </a:r>
            <a:r>
              <a:rPr lang="en-US" sz="2800" dirty="0" smtClean="0"/>
              <a:t> </a:t>
            </a:r>
            <a:r>
              <a:rPr lang="en-US" sz="2800" dirty="0" err="1" smtClean="0"/>
              <a:t>heurística</a:t>
            </a:r>
            <a:r>
              <a:rPr lang="en-US" sz="2800" dirty="0" smtClean="0"/>
              <a:t> </a:t>
            </a:r>
            <a:r>
              <a:rPr lang="en-US" sz="2800" dirty="0" err="1" smtClean="0"/>
              <a:t>admissível</a:t>
            </a:r>
            <a:r>
              <a:rPr lang="en-US" sz="2800" dirty="0" smtClean="0"/>
              <a:t>. 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err="1" smtClean="0"/>
              <a:t>Frequentemente</a:t>
            </a:r>
            <a:r>
              <a:rPr lang="en-US" sz="2800" dirty="0" smtClean="0"/>
              <a:t>, </a:t>
            </a:r>
            <a:r>
              <a:rPr lang="en-US" sz="2800" dirty="0" err="1" smtClean="0"/>
              <a:t>heurísticas</a:t>
            </a:r>
            <a:r>
              <a:rPr lang="en-US" sz="2800" dirty="0" smtClean="0"/>
              <a:t> </a:t>
            </a:r>
            <a:r>
              <a:rPr lang="en-US" sz="2800" dirty="0" err="1" smtClean="0"/>
              <a:t>admissíveis</a:t>
            </a:r>
            <a:r>
              <a:rPr lang="en-US" sz="2800" dirty="0" smtClean="0"/>
              <a:t>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soluções</a:t>
            </a:r>
            <a:r>
              <a:rPr lang="en-US" sz="2800" dirty="0" smtClean="0"/>
              <a:t> para </a:t>
            </a:r>
            <a:r>
              <a:rPr lang="en-US" sz="3200" i="1" dirty="0" smtClean="0"/>
              <a:t>relaxed problems</a:t>
            </a:r>
            <a:r>
              <a:rPr lang="en-US" sz="2800" i="1" dirty="0" smtClean="0"/>
              <a:t> (</a:t>
            </a:r>
            <a:r>
              <a:rPr lang="en-US" sz="2800" i="1" dirty="0" err="1" smtClean="0"/>
              <a:t>simplificações</a:t>
            </a:r>
            <a:r>
              <a:rPr lang="en-US" sz="2800" i="1" dirty="0" smtClean="0"/>
              <a:t> das </a:t>
            </a:r>
            <a:r>
              <a:rPr lang="en-US" sz="2800" i="1" dirty="0" err="1" smtClean="0"/>
              <a:t>restrições</a:t>
            </a:r>
            <a:r>
              <a:rPr lang="en-US" sz="2800" i="1" dirty="0" smtClean="0"/>
              <a:t> do </a:t>
            </a:r>
            <a:r>
              <a:rPr lang="en-US" sz="2800" i="1" dirty="0" err="1" smtClean="0"/>
              <a:t>problema</a:t>
            </a:r>
            <a:r>
              <a:rPr lang="en-US" sz="2800" i="1" dirty="0" smtClean="0"/>
              <a:t> original)</a:t>
            </a:r>
            <a:endParaRPr lang="en-US" sz="2000" i="1" dirty="0" smtClean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0266" y="-1222466"/>
            <a:ext cx="6546668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10340" y="-2662175"/>
            <a:ext cx="5943600" cy="126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1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6048" y="-1647959"/>
            <a:ext cx="598850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1285" y="-2239463"/>
            <a:ext cx="6640829" cy="11201400"/>
          </a:xfrm>
          <a:prstGeom prst="rect">
            <a:avLst/>
          </a:prstGeom>
        </p:spPr>
      </p:pic>
      <p:graphicFrame>
        <p:nvGraphicFramePr>
          <p:cNvPr id="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19442"/>
              </p:ext>
            </p:extLst>
          </p:nvPr>
        </p:nvGraphicFramePr>
        <p:xfrm>
          <a:off x="33337" y="4450579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h1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23334" y="-2301511"/>
            <a:ext cx="6821532" cy="11506200"/>
          </a:xfrm>
          <a:prstGeom prst="rect">
            <a:avLst/>
          </a:prstGeom>
        </p:spPr>
      </p:pic>
      <p:graphicFrame>
        <p:nvGraphicFramePr>
          <p:cNvPr id="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28828"/>
              </p:ext>
            </p:extLst>
          </p:nvPr>
        </p:nvGraphicFramePr>
        <p:xfrm>
          <a:off x="209133" y="43434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h1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h2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6804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heurística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Dominância</a:t>
            </a:r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err="1" smtClean="0">
                <a:cs typeface="Arial" charset="0"/>
              </a:rPr>
              <a:t>domina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se</a:t>
            </a:r>
            <a:endParaRPr lang="en-US" sz="2000" dirty="0" smtClean="0"/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08054" y="2858745"/>
            <a:ext cx="6001161" cy="50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90800" y="1440672"/>
            <a:ext cx="4176040" cy="47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Retângulo 1"/>
          <p:cNvSpPr/>
          <p:nvPr/>
        </p:nvSpPr>
        <p:spPr>
          <a:xfrm>
            <a:off x="3234531" y="5580377"/>
            <a:ext cx="3783408" cy="5847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eaLnBrk="1" hangingPunct="1"/>
            <a:r>
              <a:rPr lang="en-US" sz="3200" smtClean="0"/>
              <a:t>Q: O </a:t>
            </a:r>
            <a:r>
              <a:rPr lang="en-US" sz="3200" dirty="0"/>
              <a:t>que </a:t>
            </a:r>
            <a:r>
              <a:rPr lang="en-US" sz="3200" dirty="0" err="1" smtClean="0"/>
              <a:t>significa</a:t>
            </a:r>
            <a:r>
              <a:rPr lang="en-US" sz="3200" dirty="0" smtClean="0"/>
              <a:t>? </a:t>
            </a:r>
            <a:endParaRPr lang="en-US" sz="3200" dirty="0"/>
          </a:p>
        </p:txBody>
      </p:sp>
      <p:sp>
        <p:nvSpPr>
          <p:cNvPr id="5" name="Seta para a Direita 4"/>
          <p:cNvSpPr/>
          <p:nvPr/>
        </p:nvSpPr>
        <p:spPr>
          <a:xfrm>
            <a:off x="7109215" y="5732521"/>
            <a:ext cx="1207692" cy="28048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35060" y="-2027736"/>
            <a:ext cx="6550479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010"/>
            <a:ext cx="10515600" cy="1325563"/>
          </a:xfrm>
        </p:spPr>
        <p:txBody>
          <a:bodyPr/>
          <a:lstStyle/>
          <a:p>
            <a:pPr eaLnBrk="1" hangingPunct="1"/>
            <a:r>
              <a:rPr lang="en-US" sz="5400" b="1" dirty="0" err="1" smtClean="0">
                <a:solidFill>
                  <a:srgbClr val="C00000"/>
                </a:solidFill>
              </a:rPr>
              <a:t>Heurística</a:t>
            </a:r>
            <a:r>
              <a:rPr lang="en-US" sz="5400" b="1" dirty="0" smtClean="0">
                <a:solidFill>
                  <a:srgbClr val="C00000"/>
                </a:solidFill>
              </a:rPr>
              <a:t>  h(x)</a:t>
            </a:r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111252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32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 err="1" smtClean="0">
                <a:latin typeface="Calibri" pitchFamily="34" charset="0"/>
                <a:cs typeface="+mn-cs"/>
              </a:rPr>
              <a:t>Função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que </a:t>
            </a:r>
            <a:r>
              <a:rPr lang="en-US" sz="3200" kern="0" dirty="0" err="1" smtClean="0">
                <a:latin typeface="Calibri" pitchFamily="34" charset="0"/>
                <a:cs typeface="+mn-cs"/>
              </a:rPr>
              <a:t>estima</a:t>
            </a:r>
            <a:r>
              <a:rPr lang="en-US" sz="32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o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quanto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um dado </a:t>
            </a:r>
            <a:r>
              <a:rPr lang="en-US" sz="2800" kern="0" dirty="0" err="1" smtClean="0">
                <a:latin typeface="Calibri" pitchFamily="34" charset="0"/>
                <a:cs typeface="+mn-cs"/>
              </a:rPr>
              <a:t>estado</a:t>
            </a:r>
            <a:r>
              <a:rPr lang="en-US" sz="28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800" kern="0" dirty="0" err="1" smtClean="0">
                <a:latin typeface="Calibri" pitchFamily="34" charset="0"/>
                <a:cs typeface="+mn-cs"/>
              </a:rPr>
              <a:t>está</a:t>
            </a:r>
            <a:r>
              <a:rPr lang="en-US" sz="28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800" kern="0" dirty="0" err="1" smtClean="0">
                <a:latin typeface="Calibri" pitchFamily="34" charset="0"/>
                <a:cs typeface="+mn-cs"/>
              </a:rPr>
              <a:t>perto</a:t>
            </a:r>
            <a:r>
              <a:rPr lang="en-US" sz="2800" kern="0" dirty="0" smtClean="0">
                <a:latin typeface="Calibri" pitchFamily="34" charset="0"/>
                <a:cs typeface="+mn-cs"/>
              </a:rPr>
              <a:t> do </a:t>
            </a:r>
            <a:r>
              <a:rPr lang="en-US" sz="2800" kern="0" dirty="0" err="1" smtClean="0">
                <a:latin typeface="Calibri" pitchFamily="34" charset="0"/>
                <a:cs typeface="+mn-cs"/>
              </a:rPr>
              <a:t>estado</a:t>
            </a:r>
            <a:r>
              <a:rPr lang="en-US" sz="28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800" kern="0" dirty="0" err="1" smtClean="0">
                <a:latin typeface="Calibri" pitchFamily="34" charset="0"/>
                <a:cs typeface="+mn-cs"/>
              </a:rPr>
              <a:t>objetivo</a:t>
            </a:r>
            <a:endParaRPr lang="en-US" sz="2800" kern="0" dirty="0" smtClean="0">
              <a:latin typeface="Calibri" pitchFamily="34" charset="0"/>
              <a:cs typeface="+mn-cs"/>
            </a:endParaRPr>
          </a:p>
          <a:p>
            <a:pPr marL="342832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 err="1" smtClean="0">
                <a:latin typeface="Calibri" pitchFamily="34" charset="0"/>
              </a:rPr>
              <a:t>Criada</a:t>
            </a:r>
            <a:r>
              <a:rPr lang="en-US" sz="2400" kern="0" dirty="0" smtClean="0">
                <a:latin typeface="Calibri" pitchFamily="34" charset="0"/>
              </a:rPr>
              <a:t>/</a:t>
            </a:r>
            <a:r>
              <a:rPr lang="en-US" sz="2400" kern="0" dirty="0" err="1" smtClean="0">
                <a:latin typeface="Calibri" pitchFamily="34" charset="0"/>
              </a:rPr>
              <a:t>definida</a:t>
            </a:r>
            <a:r>
              <a:rPr lang="en-US" sz="2400" kern="0" dirty="0" smtClean="0">
                <a:latin typeface="Calibri" pitchFamily="34" charset="0"/>
              </a:rPr>
              <a:t> para </a:t>
            </a:r>
            <a:r>
              <a:rPr lang="en-US" sz="2800" kern="0" dirty="0" err="1" smtClean="0">
                <a:latin typeface="Calibri" pitchFamily="34" charset="0"/>
              </a:rPr>
              <a:t>cada</a:t>
            </a:r>
            <a:r>
              <a:rPr lang="en-US" sz="2800" kern="0" dirty="0" smtClean="0">
                <a:latin typeface="Calibri" pitchFamily="34" charset="0"/>
              </a:rPr>
              <a:t> </a:t>
            </a:r>
            <a:r>
              <a:rPr lang="en-US" sz="2800" kern="0" dirty="0" err="1" smtClean="0">
                <a:latin typeface="Calibri" pitchFamily="34" charset="0"/>
              </a:rPr>
              <a:t>problema</a:t>
            </a:r>
            <a:r>
              <a:rPr lang="en-US" sz="2800" kern="0" dirty="0" smtClean="0">
                <a:latin typeface="Calibri" pitchFamily="34" charset="0"/>
              </a:rPr>
              <a:t> </a:t>
            </a:r>
            <a:r>
              <a:rPr lang="en-US" sz="2800" kern="0" dirty="0" err="1" smtClean="0">
                <a:latin typeface="Calibri" pitchFamily="34" charset="0"/>
              </a:rPr>
              <a:t>em</a:t>
            </a:r>
            <a:r>
              <a:rPr lang="en-US" sz="2800" kern="0" dirty="0" smtClean="0">
                <a:latin typeface="Calibri" pitchFamily="34" charset="0"/>
              </a:rPr>
              <a:t> particular</a:t>
            </a:r>
            <a:endParaRPr lang="en-US" sz="2400" kern="0" dirty="0">
              <a:latin typeface="Calibri" pitchFamily="34" charset="0"/>
              <a:cs typeface="+mn-cs"/>
            </a:endParaRPr>
          </a:p>
          <a:p>
            <a:pPr marL="342832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 err="1" smtClean="0">
                <a:latin typeface="Calibri" pitchFamily="34" charset="0"/>
                <a:cs typeface="+mn-cs"/>
              </a:rPr>
              <a:t>Exemplos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: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distância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de Manhattan e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distância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Euclidiana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em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400" kern="0" dirty="0" err="1" smtClean="0">
                <a:latin typeface="Calibri" pitchFamily="34" charset="0"/>
                <a:cs typeface="+mn-cs"/>
              </a:rPr>
              <a:t>problemas</a:t>
            </a:r>
            <a:r>
              <a:rPr lang="en-US" sz="2400" kern="0" dirty="0" smtClean="0">
                <a:latin typeface="Calibri" pitchFamily="34" charset="0"/>
                <a:cs typeface="+mn-cs"/>
              </a:rPr>
              <a:t> de </a:t>
            </a:r>
            <a:r>
              <a:rPr lang="en-US" sz="2800" i="1" kern="0" dirty="0" smtClean="0">
                <a:latin typeface="Calibri" pitchFamily="34" charset="0"/>
                <a:cs typeface="+mn-cs"/>
              </a:rPr>
              <a:t>pathfinding</a:t>
            </a:r>
            <a:endParaRPr lang="en-US" sz="2400" i="1" kern="0" dirty="0">
              <a:latin typeface="Calibri" pitchFamily="34" charset="0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048000" y="3028951"/>
            <a:ext cx="7696200" cy="3448049"/>
            <a:chOff x="533400" y="3498849"/>
            <a:chExt cx="6623051" cy="2978151"/>
          </a:xfrm>
        </p:grpSpPr>
        <p:grpSp>
          <p:nvGrpSpPr>
            <p:cNvPr id="4" name="Grupo 3"/>
            <p:cNvGrpSpPr/>
            <p:nvPr/>
          </p:nvGrpSpPr>
          <p:grpSpPr>
            <a:xfrm>
              <a:off x="533400" y="3498849"/>
              <a:ext cx="6623051" cy="2978151"/>
              <a:chOff x="533400" y="3498849"/>
              <a:chExt cx="6623051" cy="2978151"/>
            </a:xfrm>
          </p:grpSpPr>
          <p:pic>
            <p:nvPicPr>
              <p:cNvPr id="32771" name="Picture 2" descr="Z:\Shared with PC\smallMaz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3400" y="3498849"/>
                <a:ext cx="6623051" cy="2978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" name="Group 18"/>
              <p:cNvGrpSpPr>
                <a:grpSpLocks/>
              </p:cNvGrpSpPr>
              <p:nvPr/>
            </p:nvGrpSpPr>
            <p:grpSpPr bwMode="auto">
              <a:xfrm>
                <a:off x="903293" y="4078286"/>
                <a:ext cx="3025775" cy="1924051"/>
                <a:chOff x="1573306" y="4155142"/>
                <a:chExt cx="3025588" cy="1922929"/>
              </a:xfrm>
            </p:grpSpPr>
            <p:sp>
              <p:nvSpPr>
                <p:cNvPr id="13" name="Freeform 12"/>
                <p:cNvSpPr/>
                <p:nvPr/>
              </p:nvSpPr>
              <p:spPr>
                <a:xfrm>
                  <a:off x="1573306" y="4578757"/>
                  <a:ext cx="3025588" cy="1499314"/>
                </a:xfrm>
                <a:custGeom>
                  <a:avLst/>
                  <a:gdLst>
                    <a:gd name="connsiteX0" fmla="*/ 3065929 w 3065929"/>
                    <a:gd name="connsiteY0" fmla="*/ 13447 h 1479177"/>
                    <a:gd name="connsiteX1" fmla="*/ 0 w 3065929"/>
                    <a:gd name="connsiteY1" fmla="*/ 0 h 1479177"/>
                    <a:gd name="connsiteX2" fmla="*/ 26894 w 3065929"/>
                    <a:gd name="connsiteY2" fmla="*/ 1479177 h 147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65929" h="1479177">
                      <a:moveTo>
                        <a:pt x="3065929" y="13447"/>
                      </a:moveTo>
                      <a:lnTo>
                        <a:pt x="0" y="0"/>
                      </a:lnTo>
                      <a:lnTo>
                        <a:pt x="26894" y="1479177"/>
                      </a:lnTo>
                    </a:path>
                  </a:pathLst>
                </a:custGeom>
                <a:ln w="57150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2778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164976" y="4155142"/>
                  <a:ext cx="441119" cy="369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10</a:t>
                  </a:r>
                </a:p>
              </p:txBody>
            </p:sp>
            <p:sp>
              <p:nvSpPr>
                <p:cNvPr id="32779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1591236" y="4953001"/>
                  <a:ext cx="312887" cy="369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5</a:t>
                  </a:r>
                </a:p>
              </p:txBody>
            </p:sp>
          </p:grpSp>
        </p:grp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984257" y="4495801"/>
              <a:ext cx="2978143" cy="1506537"/>
              <a:chOff x="1653989" y="4572529"/>
              <a:chExt cx="2978334" cy="150554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>
                <a:off x="1653989" y="4572529"/>
                <a:ext cx="2978334" cy="150554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776" name="TextBox 17"/>
              <p:cNvSpPr txBox="1">
                <a:spLocks noChangeArrowheads="1"/>
              </p:cNvSpPr>
              <p:nvPr/>
            </p:nvSpPr>
            <p:spPr bwMode="auto">
              <a:xfrm>
                <a:off x="3016625" y="5356413"/>
                <a:ext cx="620787" cy="369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11.2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53706" y="-2072886"/>
            <a:ext cx="6655808" cy="111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-30973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árvore</a:t>
            </a:r>
            <a:r>
              <a:rPr lang="en-US" dirty="0" smtClean="0"/>
              <a:t>: </a:t>
            </a:r>
            <a:r>
              <a:rPr lang="en-US" dirty="0" err="1" smtClean="0"/>
              <a:t>questões</a:t>
            </a:r>
            <a:r>
              <a:rPr lang="en-US" dirty="0" smtClean="0"/>
              <a:t> a se </a:t>
            </a:r>
            <a:r>
              <a:rPr lang="en-US" dirty="0" err="1" smtClean="0"/>
              <a:t>considerar</a:t>
            </a:r>
            <a:r>
              <a:rPr lang="en-US" dirty="0" smtClean="0"/>
              <a:t>!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11963400" cy="4729163"/>
          </a:xfrm>
        </p:spPr>
        <p:txBody>
          <a:bodyPr/>
          <a:lstStyle/>
          <a:p>
            <a:pPr eaLnBrk="1" hangingPunct="1"/>
            <a:r>
              <a:rPr lang="en-US" sz="2800" dirty="0" err="1" smtClean="0"/>
              <a:t>Falha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detectar</a:t>
            </a:r>
            <a:r>
              <a:rPr lang="en-US" sz="2800" dirty="0" smtClean="0"/>
              <a:t> </a:t>
            </a:r>
            <a:r>
              <a:rPr lang="en-US" sz="2800" dirty="0" err="1" smtClean="0"/>
              <a:t>estados</a:t>
            </a:r>
            <a:r>
              <a:rPr lang="en-US" sz="2800" dirty="0" smtClean="0"/>
              <a:t> </a:t>
            </a:r>
            <a:r>
              <a:rPr lang="en-US" sz="2800" dirty="0" err="1" smtClean="0"/>
              <a:t>repetidos</a:t>
            </a:r>
            <a:r>
              <a:rPr lang="en-US" sz="2800" dirty="0" smtClean="0"/>
              <a:t> </a:t>
            </a:r>
            <a:r>
              <a:rPr lang="en-US" sz="2800" dirty="0" err="1" smtClean="0"/>
              <a:t>pode</a:t>
            </a:r>
            <a:r>
              <a:rPr lang="en-US" sz="2800" dirty="0" smtClean="0"/>
              <a:t> </a:t>
            </a:r>
            <a:r>
              <a:rPr lang="en-US" sz="2800" dirty="0" err="1" smtClean="0"/>
              <a:t>causar</a:t>
            </a:r>
            <a:r>
              <a:rPr lang="en-US" sz="2800" dirty="0" smtClean="0"/>
              <a:t>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extra </a:t>
            </a:r>
            <a:r>
              <a:rPr lang="en-US" sz="2800" dirty="0" err="1" smtClean="0"/>
              <a:t>exponencialmente</a:t>
            </a:r>
            <a:r>
              <a:rPr lang="en-US" sz="2800" dirty="0" smtClean="0"/>
              <a:t>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02053" y="243431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1066800" y="242822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14751" y="2590800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2514600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501453" y="2907208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606853" y="3212008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5000" y="1371600"/>
            <a:ext cx="10287000" cy="472281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Nunca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expandir</a:t>
            </a:r>
            <a:r>
              <a:rPr lang="en-US" sz="2400" dirty="0" smtClean="0"/>
              <a:t> o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estado</a:t>
            </a:r>
            <a:r>
              <a:rPr lang="en-US" sz="2400" dirty="0" smtClean="0"/>
              <a:t> de novo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Como </a:t>
            </a:r>
            <a:r>
              <a:rPr lang="en-US" sz="2400" dirty="0" err="1" smtClean="0"/>
              <a:t>implementar</a:t>
            </a:r>
            <a:r>
              <a:rPr lang="en-US" sz="2400" dirty="0" smtClean="0"/>
              <a:t>: </a:t>
            </a:r>
          </a:p>
          <a:p>
            <a:pPr lvl="1" eaLnBrk="1" hangingPunct="1"/>
            <a:r>
              <a:rPr lang="en-US" sz="2000" dirty="0" smtClean="0"/>
              <a:t>Tree search + </a:t>
            </a:r>
            <a:r>
              <a:rPr lang="en-US" sz="2000" dirty="0" err="1" smtClean="0"/>
              <a:t>conjunto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estados</a:t>
            </a:r>
            <a:r>
              <a:rPr lang="en-US" sz="2000" dirty="0" smtClean="0"/>
              <a:t> (</a:t>
            </a:r>
            <a:r>
              <a:rPr lang="en-US" sz="3500" dirty="0" smtClean="0"/>
              <a:t>closed </a:t>
            </a:r>
            <a:r>
              <a:rPr lang="en-US" sz="3500" u="sng" dirty="0" smtClean="0"/>
              <a:t>set</a:t>
            </a:r>
            <a:r>
              <a:rPr lang="en-US" sz="2000" dirty="0" smtClean="0"/>
              <a:t>)</a:t>
            </a:r>
          </a:p>
          <a:p>
            <a:pPr lvl="1" eaLnBrk="1" hangingPunct="1"/>
            <a:r>
              <a:rPr lang="en-US" sz="2000" dirty="0" smtClean="0"/>
              <a:t>Antes de </a:t>
            </a:r>
            <a:r>
              <a:rPr lang="en-US" sz="2000" dirty="0" err="1" smtClean="0"/>
              <a:t>expandir</a:t>
            </a:r>
            <a:r>
              <a:rPr lang="en-US" sz="2000" dirty="0" smtClean="0"/>
              <a:t> um </a:t>
            </a:r>
            <a:r>
              <a:rPr lang="en-US" sz="2000" dirty="0" err="1" smtClean="0"/>
              <a:t>nó</a:t>
            </a:r>
            <a:r>
              <a:rPr lang="en-US" sz="2000" dirty="0" smtClean="0"/>
              <a:t>, </a:t>
            </a:r>
            <a:r>
              <a:rPr lang="en-US" sz="2000" dirty="0" err="1" smtClean="0"/>
              <a:t>verificar</a:t>
            </a:r>
            <a:r>
              <a:rPr lang="en-US" sz="2000" dirty="0" smtClean="0"/>
              <a:t> se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não</a:t>
            </a:r>
            <a:r>
              <a:rPr lang="en-US" sz="2000" dirty="0" smtClean="0"/>
              <a:t> </a:t>
            </a:r>
            <a:r>
              <a:rPr lang="en-US" sz="2000" dirty="0" err="1" smtClean="0"/>
              <a:t>já</a:t>
            </a:r>
            <a:r>
              <a:rPr lang="en-US" sz="2000" dirty="0" smtClean="0"/>
              <a:t> </a:t>
            </a:r>
            <a:r>
              <a:rPr lang="en-US" sz="2000" dirty="0" err="1" smtClean="0"/>
              <a:t>foi</a:t>
            </a:r>
            <a:r>
              <a:rPr lang="en-US" sz="2000" dirty="0" smtClean="0"/>
              <a:t> </a:t>
            </a:r>
            <a:r>
              <a:rPr lang="en-US" sz="2000" dirty="0" err="1" smtClean="0"/>
              <a:t>expandido</a:t>
            </a:r>
            <a:r>
              <a:rPr lang="en-US" sz="2000" dirty="0" smtClean="0"/>
              <a:t> antes</a:t>
            </a:r>
          </a:p>
          <a:p>
            <a:pPr lvl="1" eaLnBrk="1" hangingPunct="1"/>
            <a:r>
              <a:rPr lang="en-US" sz="2000" dirty="0" smtClean="0"/>
              <a:t>Se </a:t>
            </a:r>
            <a:r>
              <a:rPr lang="en-US" sz="2000" dirty="0" err="1" smtClean="0"/>
              <a:t>já</a:t>
            </a:r>
            <a:r>
              <a:rPr lang="en-US" sz="2000" dirty="0" smtClean="0"/>
              <a:t> </a:t>
            </a:r>
            <a:r>
              <a:rPr lang="en-US" sz="2000" dirty="0" err="1" smtClean="0"/>
              <a:t>foi</a:t>
            </a:r>
            <a:r>
              <a:rPr lang="en-US" sz="2000" dirty="0" smtClean="0"/>
              <a:t>, ignore-o; se </a:t>
            </a:r>
            <a:r>
              <a:rPr lang="en-US" sz="2000" dirty="0" err="1" smtClean="0"/>
              <a:t>não</a:t>
            </a:r>
            <a:r>
              <a:rPr lang="en-US" sz="2000" dirty="0" smtClean="0"/>
              <a:t> </a:t>
            </a:r>
            <a:r>
              <a:rPr lang="en-US" sz="2000" dirty="0" err="1" smtClean="0"/>
              <a:t>foi</a:t>
            </a:r>
            <a:r>
              <a:rPr lang="en-US" sz="2000" dirty="0" smtClean="0"/>
              <a:t>, </a:t>
            </a:r>
            <a:r>
              <a:rPr lang="en-US" sz="2000" dirty="0" err="1" smtClean="0"/>
              <a:t>adiciona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closed set</a:t>
            </a:r>
            <a:endParaRPr lang="en-US" sz="2400" dirty="0" smtClean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3600" dirty="0" smtClean="0"/>
              <a:t>=&gt; </a:t>
            </a:r>
            <a:r>
              <a:rPr lang="en-US" sz="3600" dirty="0" err="1" smtClean="0"/>
              <a:t>Busca</a:t>
            </a:r>
            <a:r>
              <a:rPr lang="en-US" sz="3600" dirty="0" smtClean="0"/>
              <a:t> </a:t>
            </a:r>
            <a:r>
              <a:rPr lang="en-US" sz="3600" dirty="0" err="1" smtClean="0"/>
              <a:t>em</a:t>
            </a:r>
            <a:r>
              <a:rPr lang="en-US" sz="3600" dirty="0" smtClean="0"/>
              <a:t> </a:t>
            </a:r>
            <a:r>
              <a:rPr lang="en-US" sz="3600" dirty="0" err="1" smtClean="0"/>
              <a:t>grafo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2400" dirty="0" err="1"/>
              <a:t>P</a:t>
            </a:r>
            <a:r>
              <a:rPr lang="en-US" sz="2400" dirty="0" err="1" smtClean="0"/>
              <a:t>rejudica</a:t>
            </a:r>
            <a:r>
              <a:rPr lang="en-US" sz="2400" dirty="0" smtClean="0"/>
              <a:t> </a:t>
            </a:r>
            <a:r>
              <a:rPr lang="en-US" sz="2400" dirty="0" err="1" smtClean="0"/>
              <a:t>Completude</a:t>
            </a:r>
            <a:r>
              <a:rPr lang="en-US" sz="2400" dirty="0" smtClean="0"/>
              <a:t> do A*? </a:t>
            </a:r>
            <a:br>
              <a:rPr lang="en-US" sz="2400" dirty="0" smtClean="0"/>
            </a:br>
            <a:r>
              <a:rPr lang="en-US" sz="2400" dirty="0" err="1" smtClean="0"/>
              <a:t>Prejudica</a:t>
            </a:r>
            <a:r>
              <a:rPr lang="en-US" sz="2400" dirty="0" smtClean="0"/>
              <a:t> a </a:t>
            </a:r>
            <a:r>
              <a:rPr lang="en-US" sz="2400" dirty="0" err="1" smtClean="0"/>
              <a:t>otimalidade</a:t>
            </a:r>
            <a:r>
              <a:rPr lang="en-US" sz="2400" dirty="0" smtClean="0"/>
              <a:t> do A*?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31800" y="-30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árvore</a:t>
            </a:r>
            <a:r>
              <a:rPr lang="en-US" dirty="0" smtClean="0"/>
              <a:t>: </a:t>
            </a:r>
            <a:r>
              <a:rPr lang="en-US" dirty="0" err="1" smtClean="0"/>
              <a:t>questões</a:t>
            </a:r>
            <a:r>
              <a:rPr lang="en-US" dirty="0" smtClean="0"/>
              <a:t> a se </a:t>
            </a:r>
            <a:r>
              <a:rPr lang="en-US" dirty="0" err="1" smtClean="0"/>
              <a:t>considerar</a:t>
            </a:r>
            <a:r>
              <a:rPr lang="en-US" dirty="0" smtClean="0"/>
              <a:t>!</a:t>
            </a:r>
          </a:p>
        </p:txBody>
      </p:sp>
      <p:sp>
        <p:nvSpPr>
          <p:cNvPr id="2" name="Retângulo 1"/>
          <p:cNvSpPr/>
          <p:nvPr/>
        </p:nvSpPr>
        <p:spPr>
          <a:xfrm>
            <a:off x="5714621" y="495300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Não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018550" y="5515745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0515600" cy="777875"/>
          </a:xfrm>
        </p:spPr>
        <p:txBody>
          <a:bodyPr/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grafo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4" y="1600200"/>
            <a:ext cx="120521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6698" y="341120"/>
            <a:ext cx="10515600" cy="810763"/>
          </a:xfrm>
          <a:solidFill>
            <a:srgbClr val="FFFF00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Q: </a:t>
            </a:r>
            <a:r>
              <a:rPr lang="en-US" dirty="0" err="1" smtClean="0">
                <a:latin typeface="Calibri"/>
                <a:cs typeface="Calibri"/>
              </a:rPr>
              <a:t>Identificam</a:t>
            </a:r>
            <a:r>
              <a:rPr lang="en-US" dirty="0" smtClean="0">
                <a:latin typeface="Calibri"/>
                <a:cs typeface="Calibri"/>
              </a:rPr>
              <a:t> o </a:t>
            </a:r>
            <a:r>
              <a:rPr lang="en-US" dirty="0" err="1" smtClean="0">
                <a:latin typeface="Calibri"/>
                <a:cs typeface="Calibri"/>
              </a:rPr>
              <a:t>problema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citado</a:t>
            </a:r>
            <a:r>
              <a:rPr lang="en-US" dirty="0" smtClean="0">
                <a:latin typeface="Calibri"/>
                <a:cs typeface="Calibri"/>
              </a:rPr>
              <a:t>?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Símbolo de &quot;Não&quot; 7"/>
          <p:cNvSpPr/>
          <p:nvPr/>
        </p:nvSpPr>
        <p:spPr>
          <a:xfrm>
            <a:off x="6955984" y="4034180"/>
            <a:ext cx="1666367" cy="1680820"/>
          </a:xfrm>
          <a:prstGeom prst="noSmoking">
            <a:avLst>
              <a:gd name="adj" fmla="val 32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33400" y="-30163"/>
            <a:ext cx="10515600" cy="1325563"/>
          </a:xfrm>
        </p:spPr>
        <p:txBody>
          <a:bodyPr/>
          <a:lstStyle/>
          <a:p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Consistência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da </a:t>
            </a:r>
            <a:r>
              <a:rPr lang="en-US" dirty="0" err="1" smtClean="0">
                <a:latin typeface="Calibri"/>
                <a:cs typeface="Calibri"/>
              </a:rPr>
              <a:t>heurística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8195" name="Content Placeholder 14"/>
          <p:cNvSpPr>
            <a:spLocks noGrp="1"/>
          </p:cNvSpPr>
          <p:nvPr>
            <p:ph idx="4294967295"/>
          </p:nvPr>
        </p:nvSpPr>
        <p:spPr>
          <a:xfrm>
            <a:off x="4388297" y="1295400"/>
            <a:ext cx="7956103" cy="3048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Calibri"/>
                <a:cs typeface="Calibri"/>
              </a:rPr>
              <a:t>Admissibilidade</a:t>
            </a:r>
            <a:r>
              <a:rPr lang="en-US" dirty="0" smtClean="0">
                <a:latin typeface="Calibri"/>
                <a:cs typeface="Calibri"/>
              </a:rPr>
              <a:t>: </a:t>
            </a:r>
            <a:r>
              <a:rPr lang="en-US" dirty="0" err="1" smtClean="0">
                <a:latin typeface="Calibri"/>
                <a:cs typeface="Calibri"/>
              </a:rPr>
              <a:t>heurística</a:t>
            </a:r>
            <a:r>
              <a:rPr lang="en-US" dirty="0" smtClean="0">
                <a:latin typeface="Calibri"/>
                <a:cs typeface="Calibri"/>
              </a:rPr>
              <a:t> ≤ </a:t>
            </a:r>
            <a:r>
              <a:rPr lang="en-US" dirty="0" err="1" smtClean="0">
                <a:latin typeface="Calibri"/>
                <a:cs typeface="Calibri"/>
              </a:rPr>
              <a:t>custo</a:t>
            </a:r>
            <a:r>
              <a:rPr lang="en-US" dirty="0" smtClean="0">
                <a:latin typeface="Calibri"/>
                <a:cs typeface="Calibri"/>
              </a:rPr>
              <a:t> real p/ </a:t>
            </a:r>
            <a:r>
              <a:rPr lang="en-US" dirty="0" err="1" smtClean="0">
                <a:latin typeface="Calibri"/>
                <a:cs typeface="Calibri"/>
              </a:rPr>
              <a:t>objetivo</a:t>
            </a: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800" dirty="0" smtClean="0">
                <a:latin typeface="Calibri"/>
                <a:cs typeface="Calibri"/>
              </a:rPr>
              <a:t>≤</a:t>
            </a:r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 err="1" smtClean="0">
                <a:solidFill>
                  <a:srgbClr val="008000"/>
                </a:solidFill>
                <a:latin typeface="Calibri"/>
                <a:cs typeface="Calibri"/>
              </a:rPr>
              <a:t>custo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 real de A para G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alibri"/>
                <a:cs typeface="Calibri"/>
              </a:rPr>
              <a:t>Consistência</a:t>
            </a:r>
            <a:r>
              <a:rPr lang="en-US" dirty="0" smtClean="0">
                <a:latin typeface="Calibri"/>
                <a:cs typeface="Calibri"/>
              </a:rPr>
              <a:t>: </a:t>
            </a:r>
            <a:r>
              <a:rPr lang="en-US" dirty="0" err="1" smtClean="0">
                <a:latin typeface="Calibri"/>
                <a:cs typeface="Calibri"/>
              </a:rPr>
              <a:t>heurística</a:t>
            </a:r>
            <a:r>
              <a:rPr lang="en-US" dirty="0" smtClean="0">
                <a:latin typeface="Calibri"/>
                <a:cs typeface="Calibri"/>
              </a:rPr>
              <a:t>  ≤ </a:t>
            </a:r>
            <a:r>
              <a:rPr lang="en-US" dirty="0" err="1" smtClean="0">
                <a:latin typeface="Calibri"/>
                <a:cs typeface="Calibri"/>
              </a:rPr>
              <a:t>custo</a:t>
            </a:r>
            <a:r>
              <a:rPr lang="en-US" dirty="0" smtClean="0">
                <a:latin typeface="Calibri"/>
                <a:cs typeface="Calibri"/>
              </a:rPr>
              <a:t> real p/ </a:t>
            </a:r>
            <a:r>
              <a:rPr lang="en-US" dirty="0" err="1" smtClean="0">
                <a:latin typeface="Calibri"/>
                <a:cs typeface="Calibri"/>
              </a:rPr>
              <a:t>cada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estado</a:t>
            </a: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None/>
            </a:pPr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≤ </a:t>
            </a:r>
            <a:r>
              <a:rPr lang="en-US" sz="2800" dirty="0" err="1" smtClean="0">
                <a:solidFill>
                  <a:srgbClr val="008000"/>
                </a:solidFill>
                <a:latin typeface="Calibri"/>
                <a:cs typeface="Calibri"/>
              </a:rPr>
              <a:t>custo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(A para C)</a:t>
            </a:r>
            <a:endParaRPr lang="en-US" sz="120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5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3200" dirty="0" err="1" smtClean="0">
                <a:solidFill>
                  <a:srgbClr val="333399"/>
                </a:solidFill>
                <a:latin typeface="Calibri"/>
                <a:cs typeface="Calibri"/>
              </a:rPr>
              <a:t>Consequências</a:t>
            </a:r>
            <a:r>
              <a:rPr lang="en-US" sz="3200" dirty="0" smtClean="0">
                <a:solidFill>
                  <a:srgbClr val="333399"/>
                </a:solidFill>
                <a:latin typeface="Calibri"/>
                <a:cs typeface="Calibri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 </a:t>
            </a:r>
            <a:r>
              <a:rPr lang="en-US" sz="2000" dirty="0" err="1" smtClean="0">
                <a:latin typeface="Calibri"/>
                <a:cs typeface="Calibri"/>
              </a:rPr>
              <a:t>função</a:t>
            </a:r>
            <a:r>
              <a:rPr lang="en-US" sz="2000" dirty="0" smtClean="0">
                <a:latin typeface="Calibri"/>
                <a:cs typeface="Calibri"/>
              </a:rPr>
              <a:t> f </a:t>
            </a:r>
            <a:r>
              <a:rPr lang="en-US" sz="2000" dirty="0" err="1" smtClean="0">
                <a:latin typeface="Calibri"/>
                <a:cs typeface="Calibri"/>
              </a:rPr>
              <a:t>ao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longo</a:t>
            </a:r>
            <a:r>
              <a:rPr lang="en-US" sz="2000" dirty="0" smtClean="0">
                <a:latin typeface="Calibri"/>
                <a:cs typeface="Calibri"/>
              </a:rPr>
              <a:t> do </a:t>
            </a:r>
            <a:r>
              <a:rPr lang="en-US" sz="2000" dirty="0" err="1" smtClean="0">
                <a:latin typeface="Calibri"/>
                <a:cs typeface="Calibri"/>
              </a:rPr>
              <a:t>caminho</a:t>
            </a:r>
            <a:r>
              <a:rPr lang="en-US" sz="2000" dirty="0" smtClean="0">
                <a:latin typeface="Calibri"/>
                <a:cs typeface="Calibri"/>
              </a:rPr>
              <a:t> para o </a:t>
            </a:r>
            <a:r>
              <a:rPr lang="en-US" sz="2000" dirty="0" err="1" smtClean="0">
                <a:latin typeface="Calibri"/>
                <a:cs typeface="Calibri"/>
              </a:rPr>
              <a:t>objetivo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nunca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 err="1" smtClean="0">
                <a:latin typeface="Calibri"/>
                <a:cs typeface="Calibri"/>
              </a:rPr>
              <a:t>diminui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800" dirty="0">
                <a:latin typeface="Calibri"/>
                <a:cs typeface="Calibri"/>
              </a:rPr>
              <a:t>≤ </a:t>
            </a:r>
            <a:r>
              <a:rPr lang="en-US" sz="2800" dirty="0" err="1" smtClean="0">
                <a:solidFill>
                  <a:srgbClr val="008000"/>
                </a:solidFill>
                <a:latin typeface="Calibri"/>
                <a:cs typeface="Calibri"/>
              </a:rPr>
              <a:t>custo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(A para C) </a:t>
            </a:r>
            <a:r>
              <a:rPr lang="en-US" sz="2800" dirty="0" smtClean="0">
                <a:latin typeface="Calibri"/>
                <a:cs typeface="Calibri"/>
              </a:rPr>
              <a:t>+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8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800" dirty="0" err="1" smtClean="0">
                <a:latin typeface="Calibri"/>
                <a:cs typeface="Calibri"/>
              </a:rPr>
              <a:t>Busca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em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grafo</a:t>
            </a:r>
            <a:r>
              <a:rPr lang="en-US" sz="2800" dirty="0" smtClean="0">
                <a:latin typeface="Calibri"/>
                <a:cs typeface="Calibri"/>
              </a:rPr>
              <a:t> A* </a:t>
            </a:r>
            <a:r>
              <a:rPr lang="en-US" sz="2800" dirty="0" err="1" smtClean="0">
                <a:latin typeface="Calibri"/>
                <a:cs typeface="Calibri"/>
              </a:rPr>
              <a:t>é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err="1" smtClean="0">
                <a:latin typeface="Calibri"/>
                <a:cs typeface="Calibri"/>
              </a:rPr>
              <a:t>ótima</a:t>
            </a:r>
            <a:r>
              <a:rPr lang="en-US" sz="2800" dirty="0" smtClean="0">
                <a:latin typeface="Calibri"/>
                <a:cs typeface="Calibri"/>
              </a:rPr>
              <a:t>!!!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127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sz="2800" b="1" dirty="0" err="1" smtClean="0"/>
              <a:t>Q</a:t>
            </a:r>
            <a:r>
              <a:rPr lang="pt-BR" sz="2800" b="1" dirty="0" smtClean="0"/>
              <a:t>: </a:t>
            </a:r>
            <a:r>
              <a:rPr lang="pt-BR" sz="2800" dirty="0" smtClean="0"/>
              <a:t>Para cada estratégia de busca em grafo, mostre a ordem em que os estados são expandidos e o caminho da solução retornado pela busca (</a:t>
            </a:r>
            <a:r>
              <a:rPr lang="pt-BR" sz="2800" u="sng" dirty="0" smtClean="0"/>
              <a:t>empates</a:t>
            </a:r>
            <a:r>
              <a:rPr lang="pt-BR" sz="2800" dirty="0" smtClean="0"/>
              <a:t> resolvem-se em </a:t>
            </a:r>
            <a:r>
              <a:rPr lang="pt-BR" sz="2800" u="sng" dirty="0" smtClean="0"/>
              <a:t>ordem alfabética</a:t>
            </a:r>
            <a:r>
              <a:rPr lang="pt-BR" sz="2800" dirty="0" smtClean="0"/>
              <a:t>)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9" y="1828800"/>
            <a:ext cx="5486400" cy="472568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326579" y="2209800"/>
            <a:ext cx="58654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MBX10" charset="0"/>
              </a:rPr>
              <a:t>a) </a:t>
            </a:r>
            <a:r>
              <a:rPr lang="pt-BR" sz="2400" dirty="0" err="1" smtClean="0">
                <a:latin typeface="CMR10" charset="0"/>
              </a:rPr>
              <a:t>Uniform-Cost</a:t>
            </a:r>
            <a:r>
              <a:rPr lang="pt-BR" sz="2400" dirty="0" smtClean="0">
                <a:latin typeface="CMR10" charset="0"/>
              </a:rPr>
              <a:t> </a:t>
            </a:r>
            <a:r>
              <a:rPr lang="pt-BR" sz="2400" dirty="0" err="1" smtClean="0">
                <a:latin typeface="CMR10" charset="0"/>
              </a:rPr>
              <a:t>Search</a:t>
            </a:r>
            <a:r>
              <a:rPr lang="pt-BR" sz="2400" dirty="0" smtClean="0">
                <a:latin typeface="CMR10" charset="0"/>
              </a:rPr>
              <a:t> </a:t>
            </a:r>
          </a:p>
          <a:p>
            <a:endParaRPr lang="pt-BR" sz="2400" dirty="0" smtClean="0">
              <a:latin typeface="CMBX10" charset="0"/>
            </a:endParaRPr>
          </a:p>
          <a:p>
            <a:endParaRPr lang="pt-BR" sz="2400" dirty="0">
              <a:latin typeface="CMBX10" charset="0"/>
            </a:endParaRPr>
          </a:p>
          <a:p>
            <a:r>
              <a:rPr lang="pt-BR" sz="2400" dirty="0" err="1" smtClean="0">
                <a:latin typeface="CMBX10" charset="0"/>
              </a:rPr>
              <a:t>b</a:t>
            </a:r>
            <a:r>
              <a:rPr lang="pt-BR" sz="2400" dirty="0" smtClean="0">
                <a:latin typeface="CMBX10" charset="0"/>
              </a:rPr>
              <a:t>) </a:t>
            </a:r>
            <a:r>
              <a:rPr lang="pt-BR" sz="2400" dirty="0" err="1" smtClean="0">
                <a:latin typeface="CMR10" charset="0"/>
              </a:rPr>
              <a:t>Greedy</a:t>
            </a:r>
            <a:endParaRPr lang="pt-BR" sz="2400" dirty="0" smtClean="0">
              <a:latin typeface="CMR10" charset="0"/>
            </a:endParaRPr>
          </a:p>
          <a:p>
            <a:endParaRPr lang="pt-BR" sz="2400" dirty="0" smtClean="0">
              <a:latin typeface="CMBX10" charset="0"/>
            </a:endParaRPr>
          </a:p>
          <a:p>
            <a:endParaRPr lang="pt-BR" sz="2400" dirty="0">
              <a:latin typeface="CMBX10" charset="0"/>
            </a:endParaRPr>
          </a:p>
          <a:p>
            <a:r>
              <a:rPr lang="pt-BR" sz="2400" dirty="0" err="1" smtClean="0">
                <a:latin typeface="CMBX10" charset="0"/>
              </a:rPr>
              <a:t>c</a:t>
            </a:r>
            <a:r>
              <a:rPr lang="pt-BR" sz="2400" dirty="0" smtClean="0">
                <a:latin typeface="CMBX10" charset="0"/>
              </a:rPr>
              <a:t>) </a:t>
            </a:r>
            <a:r>
              <a:rPr lang="pt-BR" sz="2400" dirty="0" smtClean="0">
                <a:latin typeface="CMR10" charset="0"/>
              </a:rPr>
              <a:t>A</a:t>
            </a:r>
            <a:r>
              <a:rPr lang="pt-BR" sz="2400" dirty="0" smtClean="0">
                <a:latin typeface="CMR10" charset="0"/>
              </a:rPr>
              <a:t>*</a:t>
            </a:r>
          </a:p>
          <a:p>
            <a:endParaRPr lang="pt-BR" sz="2400" dirty="0">
              <a:latin typeface="CMR10" charset="0"/>
            </a:endParaRPr>
          </a:p>
          <a:p>
            <a:endParaRPr lang="pt-BR" sz="2400" dirty="0" smtClean="0">
              <a:latin typeface="CMR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1275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sz="2800" b="1" dirty="0" err="1" smtClean="0"/>
              <a:t>Q</a:t>
            </a:r>
            <a:r>
              <a:rPr lang="pt-BR" sz="2800" b="1" dirty="0" smtClean="0"/>
              <a:t>: </a:t>
            </a:r>
            <a:r>
              <a:rPr lang="pt-BR" sz="2800" dirty="0" smtClean="0"/>
              <a:t>Para cada estratégia de busca em grafo, mostre a ordem em que os estados são expandidos e o caminho da solução retornado pela busca (</a:t>
            </a:r>
            <a:r>
              <a:rPr lang="pt-BR" sz="2800" u="sng" dirty="0" smtClean="0"/>
              <a:t>empates</a:t>
            </a:r>
            <a:r>
              <a:rPr lang="pt-BR" sz="2800" dirty="0" smtClean="0"/>
              <a:t> resolvem-se em </a:t>
            </a:r>
            <a:r>
              <a:rPr lang="pt-BR" sz="2800" u="sng" dirty="0" smtClean="0"/>
              <a:t>ordem alfabética</a:t>
            </a:r>
            <a:r>
              <a:rPr lang="pt-BR" sz="2800" dirty="0" smtClean="0"/>
              <a:t>)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9" y="1828800"/>
            <a:ext cx="5486400" cy="472568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326579" y="2209800"/>
            <a:ext cx="58654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CMBX10" charset="0"/>
              </a:rPr>
              <a:t>a) </a:t>
            </a:r>
            <a:r>
              <a:rPr lang="pt-BR" sz="2400" dirty="0" err="1" smtClean="0">
                <a:latin typeface="CMR10" charset="0"/>
              </a:rPr>
              <a:t>Uniform-Cost</a:t>
            </a:r>
            <a:r>
              <a:rPr lang="pt-BR" sz="2400" dirty="0" smtClean="0">
                <a:latin typeface="CMR10" charset="0"/>
              </a:rPr>
              <a:t> </a:t>
            </a:r>
            <a:r>
              <a:rPr lang="pt-BR" sz="2400" dirty="0" err="1" smtClean="0">
                <a:latin typeface="CMR10" charset="0"/>
              </a:rPr>
              <a:t>Search</a:t>
            </a:r>
            <a:r>
              <a:rPr lang="pt-BR" sz="2400" dirty="0" smtClean="0">
                <a:latin typeface="CMR10" charset="0"/>
              </a:rPr>
              <a:t> </a:t>
            </a: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Estados expandidos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Start, A,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C,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 </a:t>
            </a:r>
            <a:endParaRPr lang="pt-BR" sz="2400" dirty="0" smtClean="0">
              <a:solidFill>
                <a:srgbClr val="0000FF"/>
              </a:solidFill>
              <a:latin typeface="CMR10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Caminho retornado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Start-A-C-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 </a:t>
            </a:r>
            <a:endParaRPr lang="pt-BR" sz="2400" dirty="0" smtClean="0">
              <a:solidFill>
                <a:srgbClr val="0000FF"/>
              </a:solidFill>
              <a:latin typeface="CMR10" charset="0"/>
            </a:endParaRPr>
          </a:p>
          <a:p>
            <a:r>
              <a:rPr lang="pt-BR" sz="2400" dirty="0" err="1" smtClean="0">
                <a:latin typeface="CMBX10" charset="0"/>
              </a:rPr>
              <a:t>b</a:t>
            </a:r>
            <a:r>
              <a:rPr lang="pt-BR" sz="2400" dirty="0" smtClean="0">
                <a:latin typeface="CMBX10" charset="0"/>
              </a:rPr>
              <a:t>) </a:t>
            </a:r>
            <a:r>
              <a:rPr lang="pt-BR" sz="2400" dirty="0" err="1" smtClean="0">
                <a:latin typeface="CMR10" charset="0"/>
              </a:rPr>
              <a:t>Greedy</a:t>
            </a:r>
            <a:endParaRPr lang="pt-BR" sz="2400" dirty="0" smtClean="0">
              <a:latin typeface="CMR10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Estados expandidos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 </a:t>
            </a:r>
            <a:endParaRPr lang="pt-BR" sz="2400" dirty="0" smtClean="0">
              <a:solidFill>
                <a:srgbClr val="0000FF"/>
              </a:solidFill>
              <a:latin typeface="CMR10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Caminho retornado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 </a:t>
            </a:r>
            <a:endParaRPr lang="pt-BR" sz="2400" dirty="0" smtClean="0">
              <a:solidFill>
                <a:srgbClr val="0000FF"/>
              </a:solidFill>
              <a:latin typeface="CMR10" charset="0"/>
            </a:endParaRPr>
          </a:p>
          <a:p>
            <a:r>
              <a:rPr lang="pt-BR" sz="2400" dirty="0" err="1" smtClean="0">
                <a:latin typeface="CMBX10" charset="0"/>
              </a:rPr>
              <a:t>c</a:t>
            </a:r>
            <a:r>
              <a:rPr lang="pt-BR" sz="2400" dirty="0" smtClean="0">
                <a:latin typeface="CMBX10" charset="0"/>
              </a:rPr>
              <a:t>) </a:t>
            </a:r>
            <a:r>
              <a:rPr lang="pt-BR" sz="2400" dirty="0" smtClean="0">
                <a:latin typeface="CMR10" charset="0"/>
              </a:rPr>
              <a:t>A*</a:t>
            </a: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Estados expandidos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Start, A,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D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B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, C, </a:t>
            </a:r>
            <a:r>
              <a:rPr lang="pt-BR" sz="2400" dirty="0" err="1" smtClean="0">
                <a:solidFill>
                  <a:srgbClr val="0000FF"/>
                </a:solidFill>
                <a:latin typeface="CMR10" charset="0"/>
              </a:rPr>
              <a:t>Goal</a:t>
            </a:r>
            <a:endParaRPr lang="pt-BR" sz="2400" dirty="0" smtClean="0">
              <a:solidFill>
                <a:srgbClr val="0000FF"/>
              </a:solidFill>
              <a:latin typeface="CMR10" charset="0"/>
            </a:endParaRPr>
          </a:p>
          <a:p>
            <a:r>
              <a:rPr lang="pt-BR" sz="2400" dirty="0" smtClean="0">
                <a:solidFill>
                  <a:srgbClr val="0000FF"/>
                </a:solidFill>
                <a:latin typeface="CMR10" charset="0"/>
              </a:rPr>
              <a:t>Caminho retornado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: Start-A-C-</a:t>
            </a:r>
            <a:r>
              <a:rPr lang="pt-BR" sz="2400" dirty="0" err="1">
                <a:solidFill>
                  <a:srgbClr val="0000FF"/>
                </a:solidFill>
                <a:latin typeface="CMR10" charset="0"/>
              </a:rPr>
              <a:t>Goal</a:t>
            </a:r>
            <a:r>
              <a:rPr lang="pt-BR" sz="2400" dirty="0">
                <a:solidFill>
                  <a:srgbClr val="0000FF"/>
                </a:solidFill>
                <a:latin typeface="CMR1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3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0" y="0"/>
            <a:ext cx="5486400" cy="1325563"/>
          </a:xfrm>
        </p:spPr>
        <p:txBody>
          <a:bodyPr/>
          <a:lstStyle/>
          <a:p>
            <a:pPr eaLnBrk="1" hangingPunct="1"/>
            <a:r>
              <a:rPr lang="en-US" b="1" dirty="0" err="1" smtClean="0">
                <a:solidFill>
                  <a:schemeClr val="bg1"/>
                </a:solidFill>
              </a:rPr>
              <a:t>Resumo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1272702"/>
            <a:ext cx="9829800" cy="4729163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200" dirty="0" err="1" smtClean="0">
                <a:solidFill>
                  <a:schemeClr val="bg1"/>
                </a:solidFill>
              </a:rPr>
              <a:t>Busca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árvore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A*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ótima</a:t>
            </a:r>
            <a:r>
              <a:rPr lang="en-US" sz="2800" dirty="0" smtClean="0">
                <a:solidFill>
                  <a:schemeClr val="bg1"/>
                </a:solidFill>
              </a:rPr>
              <a:t> se </a:t>
            </a:r>
            <a:r>
              <a:rPr lang="en-US" sz="2800" dirty="0" err="1" smtClean="0">
                <a:solidFill>
                  <a:schemeClr val="bg1"/>
                </a:solidFill>
              </a:rPr>
              <a:t>heurística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admissível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UCS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um </a:t>
            </a:r>
            <a:r>
              <a:rPr lang="en-US" sz="2800" dirty="0" err="1" smtClean="0">
                <a:solidFill>
                  <a:schemeClr val="bg1"/>
                </a:solidFill>
              </a:rPr>
              <a:t>caso</a:t>
            </a:r>
            <a:r>
              <a:rPr lang="en-US" sz="2800" dirty="0" smtClean="0">
                <a:solidFill>
                  <a:schemeClr val="bg1"/>
                </a:solidFill>
              </a:rPr>
              <a:t> especial </a:t>
            </a:r>
            <a:r>
              <a:rPr lang="en-US" sz="2800" dirty="0" err="1" smtClean="0">
                <a:solidFill>
                  <a:schemeClr val="bg1"/>
                </a:solidFill>
              </a:rPr>
              <a:t>onde</a:t>
            </a:r>
            <a:r>
              <a:rPr lang="en-US" sz="2800" dirty="0" smtClean="0">
                <a:solidFill>
                  <a:schemeClr val="bg1"/>
                </a:solidFill>
              </a:rPr>
              <a:t> h = 0</a:t>
            </a:r>
          </a:p>
          <a:p>
            <a:pPr eaLnBrk="1" hangingPunct="1">
              <a:lnSpc>
                <a:spcPct val="80000"/>
              </a:lnSpc>
            </a:pPr>
            <a:endParaRPr lang="en-US" sz="32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3200" dirty="0" err="1" smtClean="0">
                <a:solidFill>
                  <a:schemeClr val="bg1"/>
                </a:solidFill>
              </a:rPr>
              <a:t>Busca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em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grafo</a:t>
            </a:r>
            <a:r>
              <a:rPr lang="en-US" sz="3200" dirty="0" smtClean="0">
                <a:solidFill>
                  <a:schemeClr val="bg1"/>
                </a:solidFill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A*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ótima</a:t>
            </a:r>
            <a:r>
              <a:rPr lang="en-US" sz="2800" dirty="0" smtClean="0">
                <a:solidFill>
                  <a:schemeClr val="bg1"/>
                </a:solidFill>
              </a:rPr>
              <a:t> se </a:t>
            </a:r>
            <a:r>
              <a:rPr lang="en-US" sz="2800" dirty="0" err="1" smtClean="0">
                <a:solidFill>
                  <a:schemeClr val="bg1"/>
                </a:solidFill>
              </a:rPr>
              <a:t>heurística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consistente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UCS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ótima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porque</a:t>
            </a:r>
            <a:r>
              <a:rPr lang="en-US" sz="2800" dirty="0" smtClean="0">
                <a:solidFill>
                  <a:schemeClr val="bg1"/>
                </a:solidFill>
              </a:rPr>
              <a:t> h = 0 </a:t>
            </a:r>
            <a:r>
              <a:rPr lang="en-US" sz="2800" dirty="0" err="1" smtClean="0">
                <a:solidFill>
                  <a:schemeClr val="bg1"/>
                </a:solidFill>
              </a:rPr>
              <a:t>é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heurística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consistente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28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3200" dirty="0" err="1" smtClean="0">
                <a:solidFill>
                  <a:schemeClr val="bg1"/>
                </a:solidFill>
              </a:rPr>
              <a:t>Consistência</a:t>
            </a:r>
            <a:r>
              <a:rPr lang="en-US" sz="3200" dirty="0" smtClean="0">
                <a:solidFill>
                  <a:schemeClr val="bg1"/>
                </a:solidFill>
              </a:rPr>
              <a:t> =&gt; </a:t>
            </a:r>
            <a:r>
              <a:rPr lang="en-US" sz="3200" dirty="0" err="1" smtClean="0">
                <a:solidFill>
                  <a:schemeClr val="bg1"/>
                </a:solidFill>
              </a:rPr>
              <a:t>Admissibilidade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bg1"/>
                </a:solidFill>
              </a:rPr>
              <a:t>Mas </a:t>
            </a:r>
            <a:r>
              <a:rPr lang="en-US" dirty="0" err="1" smtClean="0">
                <a:solidFill>
                  <a:schemeClr val="bg1"/>
                </a:solidFill>
              </a:rPr>
              <a:t>não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contrário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ivulgação científic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Divulgação científica</a:t>
            </a:r>
          </a:p>
        </p:txBody>
      </p:sp>
      <p:sp>
        <p:nvSpPr>
          <p:cNvPr id="263" name="Número do Slide"/>
          <p:cNvSpPr>
            <a:spLocks noGrp="1"/>
          </p:cNvSpPr>
          <p:nvPr>
            <p:ph type="sldNum" sz="quarter" idx="4294967295"/>
          </p:nvPr>
        </p:nvSpPr>
        <p:spPr>
          <a:xfrm>
            <a:off x="8750027" y="6250001"/>
            <a:ext cx="2840445" cy="185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8F8F8F">
                    <a:lumOff val="44000"/>
                  </a:srgbClr>
                </a:solidFill>
              </a:rPr>
              <a:pPr/>
              <a:t>49</a:t>
            </a:fld>
            <a:endParaRPr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877" y="1551355"/>
            <a:ext cx="2481743" cy="24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9187" y="1547401"/>
            <a:ext cx="5833735" cy="248959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http://www.saense.com.br"/>
          <p:cNvSpPr/>
          <p:nvPr/>
        </p:nvSpPr>
        <p:spPr>
          <a:xfrm>
            <a:off x="4757166" y="3234133"/>
            <a:ext cx="2268594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http://www.saense.com.br</a:t>
            </a:r>
          </a:p>
        </p:txBody>
      </p:sp>
      <p:sp>
        <p:nvSpPr>
          <p:cNvPr id="267" name="https://www.facebook.com/saense/"/>
          <p:cNvSpPr/>
          <p:nvPr/>
        </p:nvSpPr>
        <p:spPr>
          <a:xfrm>
            <a:off x="4747386" y="3499573"/>
            <a:ext cx="3004372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https://www.facebook.com/saense/</a:t>
            </a:r>
          </a:p>
        </p:txBody>
      </p:sp>
      <p:sp>
        <p:nvSpPr>
          <p:cNvPr id="268" name="Hendrik Macedo…"/>
          <p:cNvSpPr/>
          <p:nvPr/>
        </p:nvSpPr>
        <p:spPr>
          <a:xfrm>
            <a:off x="2069956" y="4426437"/>
            <a:ext cx="5901190" cy="7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/>
          <a:p>
            <a:pPr defTabSz="457207">
              <a:defRPr sz="1600" b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b="1" dirty="0">
                <a:solidFill>
                  <a:srgbClr val="323333"/>
                </a:solidFill>
                <a:sym typeface="Helvetica"/>
              </a:rPr>
              <a:t>Hendrik Macedo</a:t>
            </a:r>
            <a:endParaRPr sz="1452" dirty="0">
              <a:solidFill>
                <a:srgbClr val="323333"/>
              </a:solidFill>
              <a:sym typeface="Helvetica"/>
            </a:endParaRP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dirty="0">
                <a:solidFill>
                  <a:srgbClr val="323333"/>
                </a:solidFill>
                <a:sym typeface="Helvetica"/>
              </a:rPr>
              <a:t>Escreve sobre </a:t>
            </a:r>
            <a:r>
              <a:rPr sz="1452" i="1" u="sng" dirty="0">
                <a:solidFill>
                  <a:srgbClr val="323333"/>
                </a:solidFill>
                <a:sym typeface="Helvetica"/>
              </a:rPr>
              <a:t>Inteligência Artificial</a:t>
            </a:r>
            <a:r>
              <a:rPr sz="1452" i="1" dirty="0">
                <a:solidFill>
                  <a:srgbClr val="323333"/>
                </a:solidFill>
                <a:sym typeface="Helvetica"/>
              </a:rPr>
              <a:t> no Saense.</a:t>
            </a: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sym typeface="Helvetica"/>
                <a:hlinkClick r:id="rId6"/>
              </a:rPr>
              <a:t>http://www.saense.com.br/autores/artigos-publicados-por-hendrik-macedo/</a:t>
            </a:r>
          </a:p>
        </p:txBody>
      </p:sp>
    </p:spTree>
    <p:extLst>
      <p:ext uri="{BB962C8B-B14F-4D97-AF65-F5344CB8AC3E}">
        <p14:creationId xmlns:p14="http://schemas.microsoft.com/office/powerpoint/2010/main" val="11645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err="1" smtClean="0"/>
              <a:t>Exemplo</a:t>
            </a:r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47308"/>
            <a:ext cx="11734800" cy="57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686800" y="160333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448800" y="1447800"/>
            <a:ext cx="2438400" cy="52629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sca 1"/>
          <p:cNvSpPr/>
          <p:nvPr/>
        </p:nvSpPr>
        <p:spPr>
          <a:xfrm>
            <a:off x="5867400" y="5181600"/>
            <a:ext cx="457200" cy="457200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3733800" y="5486400"/>
            <a:ext cx="2133600" cy="609601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27892" y="-1617212"/>
            <a:ext cx="5518093" cy="99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 (</a:t>
            </a: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gulosa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Box 73"/>
          <p:cNvSpPr txBox="1">
            <a:spLocks noChangeArrowheads="1"/>
          </p:cNvSpPr>
          <p:nvPr/>
        </p:nvSpPr>
        <p:spPr bwMode="auto">
          <a:xfrm>
            <a:off x="7239000" y="1724025"/>
            <a:ext cx="4724400" cy="390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 smtClean="0">
                <a:solidFill>
                  <a:srgbClr val="70AD47">
                    <a:lumMod val="75000"/>
                  </a:srgbClr>
                </a:solidFill>
                <a:cs typeface="Arial" charset="0"/>
              </a:rPr>
              <a:t>Estratégia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: </a:t>
            </a:r>
            <a:r>
              <a:rPr lang="en-US" sz="3200" i="1" dirty="0" err="1" smtClean="0">
                <a:solidFill>
                  <a:srgbClr val="ED7D31"/>
                </a:solidFill>
                <a:cs typeface="Arial" charset="0"/>
              </a:rPr>
              <a:t>expandir</a:t>
            </a:r>
            <a:r>
              <a:rPr lang="en-US" sz="3200" i="1" dirty="0" smtClean="0">
                <a:solidFill>
                  <a:srgbClr val="ED7D31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primeiramente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um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nó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com </a:t>
            </a:r>
            <a:r>
              <a:rPr lang="en-US" sz="3600" i="1" dirty="0" err="1" smtClean="0">
                <a:solidFill>
                  <a:prstClr val="black"/>
                </a:solidFill>
                <a:cs typeface="Arial" charset="0"/>
              </a:rPr>
              <a:t>estimativa</a:t>
            </a: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menos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custosa</a:t>
            </a:r>
            <a:endParaRPr lang="en-US" sz="3200" i="1" dirty="0">
              <a:solidFill>
                <a:prstClr val="black"/>
              </a:solidFill>
              <a:cs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3200" i="1" dirty="0" err="1" smtClean="0">
                <a:solidFill>
                  <a:srgbClr val="4472C4"/>
                </a:solidFill>
                <a:cs typeface="Arial" charset="0"/>
              </a:rPr>
              <a:t>Fronteira</a:t>
            </a:r>
            <a:r>
              <a:rPr lang="en-US" sz="3200" i="1" dirty="0" smtClean="0">
                <a:solidFill>
                  <a:srgbClr val="4472C4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é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dirty="0" err="1" smtClean="0">
                <a:solidFill>
                  <a:prstClr val="black"/>
                </a:solidFill>
                <a:cs typeface="Arial" charset="0"/>
              </a:rPr>
              <a:t>uma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3200" i="1" u="sng" dirty="0" smtClean="0">
                <a:solidFill>
                  <a:prstClr val="black"/>
                </a:solidFill>
                <a:cs typeface="Arial" charset="0"/>
              </a:rPr>
              <a:t>Fila de </a:t>
            </a:r>
            <a:r>
              <a:rPr lang="en-US" sz="3200" i="1" u="sng" dirty="0" err="1" smtClean="0">
                <a:solidFill>
                  <a:prstClr val="black"/>
                </a:solidFill>
                <a:cs typeface="Arial" charset="0"/>
              </a:rPr>
              <a:t>prioridade</a:t>
            </a:r>
            <a:r>
              <a:rPr lang="en-US" sz="3200" i="1" u="sng" dirty="0" smtClean="0">
                <a:solidFill>
                  <a:prstClr val="black"/>
                </a:solidFill>
                <a:cs typeface="Arial" charset="0"/>
              </a:rPr>
              <a:t> </a:t>
            </a:r>
            <a:br>
              <a:rPr lang="en-US" sz="3200" i="1" u="sng" dirty="0" smtClean="0">
                <a:solidFill>
                  <a:prstClr val="black"/>
                </a:solidFill>
                <a:cs typeface="Arial" charset="0"/>
              </a:rPr>
            </a:b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(com </a:t>
            </a:r>
            <a:r>
              <a:rPr lang="en-US" sz="3600" i="1" dirty="0" err="1" smtClean="0">
                <a:solidFill>
                  <a:prstClr val="black"/>
                </a:solidFill>
                <a:cs typeface="Arial" charset="0"/>
              </a:rPr>
              <a:t>prioridade</a:t>
            </a:r>
            <a:r>
              <a:rPr lang="en-US" sz="3600" i="1" dirty="0" smtClean="0">
                <a:solidFill>
                  <a:prstClr val="black"/>
                </a:solidFill>
                <a:cs typeface="Arial" charset="0"/>
              </a:rPr>
              <a:t> = h(x)</a:t>
            </a:r>
            <a:r>
              <a:rPr lang="en-US" sz="3200" i="1" dirty="0" smtClean="0">
                <a:solidFill>
                  <a:prstClr val="black"/>
                </a:solidFill>
                <a:cs typeface="Arial" charset="0"/>
              </a:rPr>
              <a:t>)</a:t>
            </a:r>
            <a:endParaRPr lang="en-US" sz="3200" i="1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934"/>
          <a:stretch/>
        </p:blipFill>
        <p:spPr>
          <a:xfrm>
            <a:off x="838200" y="1524000"/>
            <a:ext cx="6045200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2868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39863"/>
            <a:ext cx="7467600" cy="12271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Expande</a:t>
            </a:r>
            <a:r>
              <a:rPr lang="en-US" sz="2800" dirty="0" smtClean="0"/>
              <a:t> o </a:t>
            </a:r>
            <a:r>
              <a:rPr lang="en-US" sz="2800" dirty="0" err="1" smtClean="0"/>
              <a:t>nó</a:t>
            </a:r>
            <a:r>
              <a:rPr lang="en-US" sz="2800" dirty="0" smtClean="0"/>
              <a:t> que </a:t>
            </a:r>
            <a:r>
              <a:rPr lang="en-US" sz="2800" dirty="0" err="1" smtClean="0"/>
              <a:t>parece</a:t>
            </a:r>
            <a:r>
              <a:rPr lang="en-US" sz="2800" dirty="0" smtClean="0"/>
              <a:t> </a:t>
            </a:r>
            <a:r>
              <a:rPr lang="en-US" sz="2800" dirty="0" err="1" smtClean="0"/>
              <a:t>representar</a:t>
            </a:r>
            <a:r>
              <a:rPr lang="en-US" sz="2800" dirty="0" smtClean="0"/>
              <a:t> o </a:t>
            </a:r>
            <a:r>
              <a:rPr lang="en-US" sz="2800" dirty="0" err="1" smtClean="0"/>
              <a:t>estado</a:t>
            </a:r>
            <a:r>
              <a:rPr lang="en-US" sz="2800" dirty="0" smtClean="0"/>
              <a:t> </a:t>
            </a:r>
            <a:r>
              <a:rPr lang="en-US" sz="2800" dirty="0" err="1" smtClean="0"/>
              <a:t>mais</a:t>
            </a:r>
            <a:r>
              <a:rPr lang="en-US" sz="2800" dirty="0" smtClean="0"/>
              <a:t> </a:t>
            </a:r>
            <a:r>
              <a:rPr lang="en-US" sz="2800" dirty="0" err="1" smtClean="0"/>
              <a:t>próximo</a:t>
            </a:r>
            <a:r>
              <a:rPr lang="en-US" sz="2800" dirty="0" smtClean="0"/>
              <a:t> do </a:t>
            </a:r>
            <a:r>
              <a:rPr lang="en-US" sz="2800" dirty="0" err="1" smtClean="0"/>
              <a:t>objetivo</a:t>
            </a:r>
            <a:endParaRPr lang="en-US" sz="2800" dirty="0" smtClean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9202" y="2398705"/>
            <a:ext cx="1686675" cy="85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1" y="2395527"/>
            <a:ext cx="10134600" cy="20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797" y="2432842"/>
            <a:ext cx="11978407" cy="323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432842"/>
            <a:ext cx="12192000" cy="437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14485"/>
          <a:stretch/>
        </p:blipFill>
        <p:spPr>
          <a:xfrm rot="5400000">
            <a:off x="2609377" y="-1853883"/>
            <a:ext cx="5258747" cy="9296402"/>
          </a:xfrm>
          <a:prstGeom prst="rect">
            <a:avLst/>
          </a:prstGeom>
        </p:spPr>
      </p:pic>
      <p:sp>
        <p:nvSpPr>
          <p:cNvPr id="3" name="Freeform 28"/>
          <p:cNvSpPr>
            <a:spLocks/>
          </p:cNvSpPr>
          <p:nvPr/>
        </p:nvSpPr>
        <p:spPr bwMode="auto">
          <a:xfrm>
            <a:off x="8915400" y="4267200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" name="Freeform 18"/>
          <p:cNvSpPr>
            <a:spLocks/>
          </p:cNvSpPr>
          <p:nvPr/>
        </p:nvSpPr>
        <p:spPr bwMode="auto">
          <a:xfrm>
            <a:off x="8901114" y="4392611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10023475" y="47482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6" name="Oval 20"/>
          <p:cNvSpPr>
            <a:spLocks noChangeArrowheads="1"/>
          </p:cNvSpPr>
          <p:nvPr/>
        </p:nvSpPr>
        <p:spPr bwMode="auto">
          <a:xfrm>
            <a:off x="10499726" y="47386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10153650" y="4598988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8" name="Freeform 22"/>
          <p:cNvSpPr>
            <a:spLocks/>
          </p:cNvSpPr>
          <p:nvPr/>
        </p:nvSpPr>
        <p:spPr bwMode="auto">
          <a:xfrm>
            <a:off x="10136189" y="455294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10537825" y="4351338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0" name="Oval 25"/>
          <p:cNvSpPr>
            <a:spLocks noChangeArrowheads="1"/>
          </p:cNvSpPr>
          <p:nvPr/>
        </p:nvSpPr>
        <p:spPr bwMode="auto">
          <a:xfrm>
            <a:off x="10287001" y="57689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1" name="Oval 29"/>
          <p:cNvSpPr>
            <a:spLocks noChangeArrowheads="1"/>
          </p:cNvSpPr>
          <p:nvPr/>
        </p:nvSpPr>
        <p:spPr bwMode="auto">
          <a:xfrm>
            <a:off x="10255251" y="432276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39799</TotalTime>
  <Words>1107</Words>
  <Application>Microsoft Macintosh PowerPoint</Application>
  <PresentationFormat>Widescreen</PresentationFormat>
  <Paragraphs>287</Paragraphs>
  <Slides>49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49</vt:i4>
      </vt:variant>
    </vt:vector>
  </HeadingPairs>
  <TitlesOfParts>
    <vt:vector size="61" baseType="lpstr">
      <vt:lpstr>Calibri</vt:lpstr>
      <vt:lpstr>Calibri Light</vt:lpstr>
      <vt:lpstr>CMBX10</vt:lpstr>
      <vt:lpstr>CMR10</vt:lpstr>
      <vt:lpstr>Helvetica</vt:lpstr>
      <vt:lpstr>Symbol</vt:lpstr>
      <vt:lpstr>Times New Roman</vt:lpstr>
      <vt:lpstr>Wingdings</vt:lpstr>
      <vt:lpstr>Arial</vt:lpstr>
      <vt:lpstr>dan-berkeley-nlp-v1</vt:lpstr>
      <vt:lpstr>Tema do Office</vt:lpstr>
      <vt:lpstr>1_Tema do Office</vt:lpstr>
      <vt:lpstr>COMP0271: Inteligência Artificial </vt:lpstr>
      <vt:lpstr>Uniform Cost : observações</vt:lpstr>
      <vt:lpstr>Apresentação do PowerPoint</vt:lpstr>
      <vt:lpstr>Heurística  h(x)</vt:lpstr>
      <vt:lpstr>Exemplo</vt:lpstr>
      <vt:lpstr>Apresentação do PowerPoint</vt:lpstr>
      <vt:lpstr>Greedy Search (busca gulosa)</vt:lpstr>
      <vt:lpstr>Greedy Search</vt:lpstr>
      <vt:lpstr>Apresentação do PowerPoint</vt:lpstr>
      <vt:lpstr>A* Search</vt:lpstr>
      <vt:lpstr>A* = UCS + Greedy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A* : Otimalidade?</vt:lpstr>
      <vt:lpstr>A* : Otimalidade?</vt:lpstr>
      <vt:lpstr>Admissibilidade</vt:lpstr>
      <vt:lpstr>UCS vs A* .: expansão, curvas de contorno</vt:lpstr>
      <vt:lpstr>Q: Quem é quem? A*, BFS, UCS</vt:lpstr>
      <vt:lpstr>Q: Quem é quem? A*, BFS, UCS</vt:lpstr>
      <vt:lpstr>A* para pathfinding em jogos .: World of Warcraft</vt:lpstr>
      <vt:lpstr>A* para pathfinding em jogos .: World of Warcraft</vt:lpstr>
      <vt:lpstr>RTS game engine: ORTS (competição anual)</vt:lpstr>
      <vt:lpstr>MACEDO, H. T. , SILVA, A. S.  Personalized Player Character in Real Time Strategy Games. European Journal of Scientific Research, v. 111, p. 530-551, n. 2013.</vt:lpstr>
      <vt:lpstr>Apresentação do PowerPoint</vt:lpstr>
      <vt:lpstr>Apresentação do PowerPoint</vt:lpstr>
      <vt:lpstr>Admissibilidade da heurística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Qualidade da heurística: Dominância</vt:lpstr>
      <vt:lpstr>Apresentação do PowerPoint</vt:lpstr>
      <vt:lpstr>Apresentação do PowerPoint</vt:lpstr>
      <vt:lpstr>Busca em árvore: questões a se considerar!</vt:lpstr>
      <vt:lpstr>Apresentação do PowerPoint</vt:lpstr>
      <vt:lpstr>Busca em grafo</vt:lpstr>
      <vt:lpstr>Q: Identificam o problema citado?</vt:lpstr>
      <vt:lpstr>Consistência da heurística</vt:lpstr>
      <vt:lpstr>Q: Para cada estratégia de busca em grafo, mostre a ordem em que os estados são expandidos e o caminho da solução retornado pela busca (empates resolvem-se em ordem alfabética)</vt:lpstr>
      <vt:lpstr>Q: Para cada estratégia de busca em grafo, mostre a ordem em que os estados são expandidos e o caminho da solução retornado pela busca (empates resolvem-se em ordem alfabética)</vt:lpstr>
      <vt:lpstr>Resumo</vt:lpstr>
      <vt:lpstr>Divulgação científica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Hendrik Macedo</cp:lastModifiedBy>
  <cp:revision>2302</cp:revision>
  <cp:lastPrinted>2014-01-28T19:38:34Z</cp:lastPrinted>
  <dcterms:created xsi:type="dcterms:W3CDTF">2004-08-27T04:16:05Z</dcterms:created>
  <dcterms:modified xsi:type="dcterms:W3CDTF">2018-10-31T15:14:38Z</dcterms:modified>
</cp:coreProperties>
</file>